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varScale="1">
        <p:scale>
          <a:sx n="95" d="100"/>
          <a:sy n="95" d="100"/>
        </p:scale>
        <p:origin x="67" y="28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AC635-8E65-4783-94F9-85CFA2A731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1DB7461-1F29-401B-A112-9E14406A5E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DDE7721-D7D3-459B-B66F-AD6CEA2FFF7A}"/>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CDD219C2-37E2-47B0-BEF3-2EE6ADA09EC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0E68A8B-D866-4193-AE48-59C2F87D8DD9}"/>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220774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D0F47-FB75-4048-AE9A-37B13213B89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CD3CF2-9DE6-4EA7-B626-A3C424EB49D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66CC14-3047-4D57-BB96-6E3DF4F9EDC1}"/>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FD6FC713-C2B5-423E-ABE4-DE8A9403FEE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A10E0F7-6AA3-4512-9C20-866897948198}"/>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3508466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0E7A8D-EA4E-4A34-A002-8957B05D8C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51517E5-7E62-40F8-8FF9-8307501BE8D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AD7259-AE16-42F2-B6A7-ABCCCC5F7A9E}"/>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182CFC95-D03A-4860-8956-8374FE2EDB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645E77-0DA5-4028-A5CD-622836DDBF30}"/>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1148204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0DBDF-C1BD-4ECF-B9F4-4089517AE03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E3DFAC7-B09B-403D-9A5A-7622F82522A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7CE0BF-C91F-446D-90FE-2B6B0D932AC0}"/>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7DE45871-8845-43CC-9DE3-A2C225C817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9DB222-08E0-42E8-8A73-60008954690A}"/>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355983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CEC68-4A85-4985-92B8-E074B8F2F2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5AE43A9-3FE0-4DD7-9CE9-3D96248C47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2C940D2-A104-421B-A77B-525211BE46FE}"/>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54C40DFD-D1FF-4FB3-A3BE-458F072979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846F6A-59CB-4F00-9DB2-8E457DF5FD44}"/>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261882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98386-0237-48E6-85DF-DEA43A029A6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03F6C02-08A0-4E93-A3AD-0B18A41A65F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87DC3DA-9A08-433C-B6B1-2D248B1FF3C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AF62A0C-8B33-4559-976C-BDADABB5A59D}"/>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6" name="Footer Placeholder 5">
            <a:extLst>
              <a:ext uri="{FF2B5EF4-FFF2-40B4-BE49-F238E27FC236}">
                <a16:creationId xmlns:a16="http://schemas.microsoft.com/office/drawing/2014/main" id="{27562E64-0D3B-4689-B0FE-C610062ABFE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6D625AE-7A92-480C-B946-6CDDF4C6E4E3}"/>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2209932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EBA04-306E-4ABC-800C-E3172C8A8FC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97A3E32-B332-4DA6-9795-D9FD6B0B9F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5F4AE0-F816-427E-ACCD-CD76112C6EF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7B31905-61C0-4E16-A42D-8CA757B191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7A59345-D626-40CB-8FFD-A030B7D6551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DB06D33-E24A-4F20-86BC-45347ACEA7EF}"/>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8" name="Footer Placeholder 7">
            <a:extLst>
              <a:ext uri="{FF2B5EF4-FFF2-40B4-BE49-F238E27FC236}">
                <a16:creationId xmlns:a16="http://schemas.microsoft.com/office/drawing/2014/main" id="{EE6CDF37-95F1-4E72-B248-6CC93EC0E37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256325E-3005-4E1A-9AC8-B2CFD2D41B23}"/>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1060700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16FD0-F822-4DC8-AB3C-A0D4F2AC165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4D4C6A5-70CA-4293-818F-A95C708DF3D1}"/>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4" name="Footer Placeholder 3">
            <a:extLst>
              <a:ext uri="{FF2B5EF4-FFF2-40B4-BE49-F238E27FC236}">
                <a16:creationId xmlns:a16="http://schemas.microsoft.com/office/drawing/2014/main" id="{3FCE466C-B1B1-477B-84FA-9EE3A8BF3E7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77775C2-1445-48EB-A646-F5E9B4F0CF6C}"/>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567431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66933E-A262-459C-8CCA-53C7D382345B}"/>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3" name="Footer Placeholder 2">
            <a:extLst>
              <a:ext uri="{FF2B5EF4-FFF2-40B4-BE49-F238E27FC236}">
                <a16:creationId xmlns:a16="http://schemas.microsoft.com/office/drawing/2014/main" id="{E99207B1-04A9-4599-B960-A4CDF6686FE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AECCB59-6C06-4343-AF1A-FDFC2F91400A}"/>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692241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BC0E2-A5DF-4289-A746-83F5554AF9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215C127-7351-43E0-B84D-D6CA838479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96D56EE-A369-4FDD-A50A-DF3E57A9EC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2717CFE-BEDD-4F8B-85FE-2D84F6E8E8E1}"/>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6" name="Footer Placeholder 5">
            <a:extLst>
              <a:ext uri="{FF2B5EF4-FFF2-40B4-BE49-F238E27FC236}">
                <a16:creationId xmlns:a16="http://schemas.microsoft.com/office/drawing/2014/main" id="{2A00F84D-4B58-4B2C-B7BC-DAA69995887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F29B6C4-7491-417A-828A-7F2C2E2D0575}"/>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368684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B0FA9-FDD2-4B5D-B1A8-1EBDE2A167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39D1AA7-03FD-4EE1-8FD9-0DF20BB24C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2EF9D59-1C22-4676-985F-2A7BAA4E79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B521595-BA96-40F2-A433-7A23AAD56C5C}"/>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6" name="Footer Placeholder 5">
            <a:extLst>
              <a:ext uri="{FF2B5EF4-FFF2-40B4-BE49-F238E27FC236}">
                <a16:creationId xmlns:a16="http://schemas.microsoft.com/office/drawing/2014/main" id="{1043D87A-DFD4-40C3-BC2D-3DB4D1CA510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04535BC-C7D5-4E78-B73D-109F189422A8}"/>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2385815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6DEB78-EB93-4D64-897C-9CB75A557B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8148DF-7460-48FB-BA60-DF2356A705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D4ED9DC-B503-483C-AE70-740EF02F39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A9C23B4E-7FCC-4059-BF3F-9345F02B85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1AB8FAE-7E86-4314-ADDF-6937E2DFE5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171E3A-5FE6-4A70-A5C9-004B9E384EF9}" type="slidenum">
              <a:rPr lang="en-IN" smtClean="0"/>
              <a:t>‹#›</a:t>
            </a:fld>
            <a:endParaRPr lang="en-IN"/>
          </a:p>
        </p:txBody>
      </p:sp>
    </p:spTree>
    <p:extLst>
      <p:ext uri="{BB962C8B-B14F-4D97-AF65-F5344CB8AC3E}">
        <p14:creationId xmlns:p14="http://schemas.microsoft.com/office/powerpoint/2010/main" val="13854513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38DC98C-6570-4E30-A699-9CD4472A0FB3}"/>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27214" y="0"/>
            <a:ext cx="12246428" cy="6858000"/>
          </a:xfrm>
          <a:prstGeom prst="rect">
            <a:avLst/>
          </a:prstGeom>
        </p:spPr>
      </p:pic>
      <p:sp>
        <p:nvSpPr>
          <p:cNvPr id="2" name="TextBox 1">
            <a:extLst>
              <a:ext uri="{FF2B5EF4-FFF2-40B4-BE49-F238E27FC236}">
                <a16:creationId xmlns:a16="http://schemas.microsoft.com/office/drawing/2014/main" id="{DA4E02D8-1616-47EC-B065-2FB954D839E0}"/>
              </a:ext>
            </a:extLst>
          </p:cNvPr>
          <p:cNvSpPr txBox="1"/>
          <p:nvPr/>
        </p:nvSpPr>
        <p:spPr>
          <a:xfrm>
            <a:off x="224589" y="2133600"/>
            <a:ext cx="11967411" cy="2800767"/>
          </a:xfrm>
          <a:prstGeom prst="rect">
            <a:avLst/>
          </a:prstGeom>
          <a:noFill/>
        </p:spPr>
        <p:txBody>
          <a:bodyPr wrap="square" rtlCol="0">
            <a:spAutoFit/>
          </a:bodyPr>
          <a:lstStyle/>
          <a:p>
            <a:r>
              <a:rPr lang="en-US" sz="8800" dirty="0">
                <a:solidFill>
                  <a:schemeClr val="accent4">
                    <a:lumMod val="20000"/>
                    <a:lumOff val="80000"/>
                  </a:schemeClr>
                </a:solidFill>
                <a:latin typeface="Perpetua Titling MT" panose="02020502060505020804" pitchFamily="18" charset="0"/>
              </a:rPr>
              <a:t>AKASHA PARYATANAM</a:t>
            </a:r>
            <a:endParaRPr lang="en-IN" sz="8800" dirty="0">
              <a:solidFill>
                <a:schemeClr val="accent4">
                  <a:lumMod val="20000"/>
                  <a:lumOff val="80000"/>
                </a:schemeClr>
              </a:solidFill>
              <a:latin typeface="Perpetua Titling MT" panose="02020502060505020804" pitchFamily="18" charset="0"/>
            </a:endParaRPr>
          </a:p>
        </p:txBody>
      </p:sp>
    </p:spTree>
    <p:extLst>
      <p:ext uri="{BB962C8B-B14F-4D97-AF65-F5344CB8AC3E}">
        <p14:creationId xmlns:p14="http://schemas.microsoft.com/office/powerpoint/2010/main" val="12613132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2FAC350-CC6E-4812-A610-F5A977663364}"/>
              </a:ext>
            </a:extLst>
          </p:cNvPr>
          <p:cNvPicPr>
            <a:picLocks noChangeAspect="1"/>
          </p:cNvPicPr>
          <p:nvPr/>
        </p:nvPicPr>
        <p:blipFill rotWithShape="1">
          <a:blip r:embed="rId2"/>
          <a:srcRect t="5621" r="1" b="3131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extBox 1">
            <a:extLst>
              <a:ext uri="{FF2B5EF4-FFF2-40B4-BE49-F238E27FC236}">
                <a16:creationId xmlns:a16="http://schemas.microsoft.com/office/drawing/2014/main" id="{91734025-43B5-4618-9C9C-A7F2D9B0DE9C}"/>
              </a:ext>
            </a:extLst>
          </p:cNvPr>
          <p:cNvSpPr txBox="1"/>
          <p:nvPr/>
        </p:nvSpPr>
        <p:spPr>
          <a:xfrm>
            <a:off x="6072403" y="80212"/>
            <a:ext cx="6116549" cy="6777778"/>
          </a:xfrm>
          <a:prstGeom prst="rect">
            <a:avLst/>
          </a:prstGeom>
        </p:spPr>
        <p:txBody>
          <a:bodyPr vert="horz" lIns="91440" tIns="45720" rIns="91440" bIns="45720" rtlCol="0">
            <a:normAutofit fontScale="92500" lnSpcReduction="10000"/>
          </a:bodyPr>
          <a:lstStyle/>
          <a:p>
            <a:pPr>
              <a:lnSpc>
                <a:spcPct val="90000"/>
              </a:lnSpc>
              <a:spcAft>
                <a:spcPts val="600"/>
              </a:spcAft>
            </a:pPr>
            <a:r>
              <a:rPr lang="en-US" sz="4000" dirty="0">
                <a:latin typeface="Perpetua Titling MT" panose="02020502060505020804" pitchFamily="18" charset="0"/>
              </a:rPr>
              <a:t>Saturn's Splendor with Akasha </a:t>
            </a:r>
            <a:r>
              <a:rPr lang="en-US" sz="4000" dirty="0" err="1">
                <a:latin typeface="Perpetua Titling MT" panose="02020502060505020804" pitchFamily="18" charset="0"/>
              </a:rPr>
              <a:t>Paryatanam</a:t>
            </a:r>
            <a:endParaRPr lang="en-US" sz="4000" dirty="0">
              <a:latin typeface="Perpetua Titling MT" panose="02020502060505020804" pitchFamily="18" charset="0"/>
            </a:endParaRPr>
          </a:p>
          <a:p>
            <a:pPr>
              <a:lnSpc>
                <a:spcPct val="90000"/>
              </a:lnSpc>
              <a:spcAft>
                <a:spcPts val="600"/>
              </a:spcAft>
            </a:pPr>
            <a:r>
              <a:rPr lang="en-US" sz="2400" dirty="0">
                <a:latin typeface="Bahnschrift Light SemiCondensed" panose="020B0502040204020203" pitchFamily="34" charset="0"/>
              </a:rPr>
              <a:t>Prepare to be captivated by the majesty of the solar system's jewel—Saturn. Our Saturn's Splendor expedition offers a celestial journey unlike any other. Depart Earth on our state-of-the-art spacecraft and venture deep into the realm of this gas giant.</a:t>
            </a:r>
          </a:p>
          <a:p>
            <a:pPr>
              <a:lnSpc>
                <a:spcPct val="90000"/>
              </a:lnSpc>
              <a:spcAft>
                <a:spcPts val="600"/>
              </a:spcAft>
            </a:pPr>
            <a:r>
              <a:rPr lang="en-US" sz="2400" dirty="0">
                <a:latin typeface="Bahnschrift Light SemiCondensed" panose="020B0502040204020203" pitchFamily="34" charset="0"/>
              </a:rPr>
              <a:t>Saturn's breathtaking rings and enigmatic moons await your exploration. Witness the planet's mesmerizing storms and the grandeur of its iconic rings up close. Our expert guides will provide insights into Saturn's history and scientific significance as you traverse its vast celestial canvas.</a:t>
            </a:r>
          </a:p>
          <a:p>
            <a:pPr>
              <a:lnSpc>
                <a:spcPct val="90000"/>
              </a:lnSpc>
              <a:spcAft>
                <a:spcPts val="600"/>
              </a:spcAft>
            </a:pPr>
            <a:r>
              <a:rPr lang="en-US" sz="2400" dirty="0">
                <a:latin typeface="Bahnschrift Light SemiCondensed" panose="020B0502040204020203" pitchFamily="34" charset="0"/>
              </a:rPr>
              <a:t>Saturn's Splendor promises an unforgettable cosmic odyssey, where you'll gain a profound understanding of the mysteries of this magnificent giant. Whether you're a space enthusiast, an aspiring astronomer, or simply in search of cosmic wonder, Saturn's Splendor will leave you in awe of the celestial beauty that exists beyond our Earthly realm.</a:t>
            </a:r>
          </a:p>
          <a:p>
            <a:pPr indent="-228600">
              <a:lnSpc>
                <a:spcPct val="90000"/>
              </a:lnSpc>
              <a:spcAft>
                <a:spcPts val="600"/>
              </a:spcAft>
              <a:buFont typeface="Arial" panose="020B0604020202020204" pitchFamily="34" charset="0"/>
              <a:buChar char="•"/>
            </a:pPr>
            <a:endParaRPr lang="en-US" sz="1400" dirty="0"/>
          </a:p>
        </p:txBody>
      </p:sp>
    </p:spTree>
    <p:extLst>
      <p:ext uri="{BB962C8B-B14F-4D97-AF65-F5344CB8AC3E}">
        <p14:creationId xmlns:p14="http://schemas.microsoft.com/office/powerpoint/2010/main" val="34321756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2">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TextBox 2">
            <a:extLst>
              <a:ext uri="{FF2B5EF4-FFF2-40B4-BE49-F238E27FC236}">
                <a16:creationId xmlns:a16="http://schemas.microsoft.com/office/drawing/2014/main" id="{20418CF2-BB47-4831-BC1E-28D34F759C7E}"/>
              </a:ext>
            </a:extLst>
          </p:cNvPr>
          <p:cNvSpPr txBox="1"/>
          <p:nvPr/>
        </p:nvSpPr>
        <p:spPr>
          <a:xfrm>
            <a:off x="0" y="-11210"/>
            <a:ext cx="6231561" cy="6869209"/>
          </a:xfrm>
          <a:prstGeom prst="rect">
            <a:avLst/>
          </a:prstGeom>
        </p:spPr>
        <p:txBody>
          <a:bodyPr vert="horz" lIns="91440" tIns="45720" rIns="91440" bIns="45720" rtlCol="0">
            <a:normAutofit/>
          </a:bodyPr>
          <a:lstStyle/>
          <a:p>
            <a:pPr>
              <a:lnSpc>
                <a:spcPct val="90000"/>
              </a:lnSpc>
              <a:spcAft>
                <a:spcPts val="600"/>
              </a:spcAft>
            </a:pPr>
            <a:r>
              <a:rPr lang="en-US" sz="4800" dirty="0">
                <a:latin typeface="Perpetua Titling MT" panose="02020502060505020804" pitchFamily="18" charset="0"/>
              </a:rPr>
              <a:t>Saturn's Splendor Itinerary</a:t>
            </a:r>
          </a:p>
          <a:p>
            <a:pPr>
              <a:lnSpc>
                <a:spcPct val="90000"/>
              </a:lnSpc>
              <a:spcAft>
                <a:spcPts val="600"/>
              </a:spcAft>
            </a:pPr>
            <a:r>
              <a:rPr lang="en-US" sz="1600" b="1" dirty="0">
                <a:latin typeface="Bahnschrift Light SemiCondensed" panose="020B0502040204020203" pitchFamily="34" charset="0"/>
              </a:rPr>
              <a:t>Day 1: Departure from Earth</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Depart Earth aboard our advanced spacecraft, designed for comfort and safety during interplanetary travel.</a:t>
            </a:r>
          </a:p>
          <a:p>
            <a:pPr>
              <a:lnSpc>
                <a:spcPct val="90000"/>
              </a:lnSpc>
              <a:spcAft>
                <a:spcPts val="600"/>
              </a:spcAft>
            </a:pPr>
            <a:r>
              <a:rPr lang="en-US" sz="1600" dirty="0">
                <a:latin typeface="Bahnschrift Light SemiCondensed" panose="020B0502040204020203" pitchFamily="34" charset="0"/>
              </a:rPr>
              <a:t>Orientation and safety briefing by our expert Saturnian crew.</a:t>
            </a:r>
          </a:p>
          <a:p>
            <a:pPr>
              <a:lnSpc>
                <a:spcPct val="90000"/>
              </a:lnSpc>
              <a:spcAft>
                <a:spcPts val="600"/>
              </a:spcAft>
            </a:pPr>
            <a:r>
              <a:rPr lang="en-US" sz="1600" dirty="0">
                <a:latin typeface="Bahnschrift Light SemiCondensed" panose="020B0502040204020203" pitchFamily="34" charset="0"/>
              </a:rPr>
              <a:t>Enjoy space cuisine and get to know fellow travelers.</a:t>
            </a:r>
          </a:p>
          <a:p>
            <a:pPr>
              <a:lnSpc>
                <a:spcPct val="90000"/>
              </a:lnSpc>
              <a:spcAft>
                <a:spcPts val="600"/>
              </a:spcAft>
            </a:pPr>
            <a:r>
              <a:rPr lang="en-US" sz="1600" b="1" dirty="0">
                <a:latin typeface="Bahnschrift Light SemiCondensed" panose="020B0502040204020203" pitchFamily="34" charset="0"/>
              </a:rPr>
              <a:t>Day 2-3: Transit to Saturn</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Educational sessions about Saturn, its rings, and moons.</a:t>
            </a:r>
          </a:p>
          <a:p>
            <a:pPr>
              <a:lnSpc>
                <a:spcPct val="90000"/>
              </a:lnSpc>
              <a:spcAft>
                <a:spcPts val="600"/>
              </a:spcAft>
            </a:pPr>
            <a:r>
              <a:rPr lang="en-US" sz="1600" dirty="0">
                <a:latin typeface="Bahnschrift Light SemiCondensed" panose="020B0502040204020203" pitchFamily="34" charset="0"/>
              </a:rPr>
              <a:t>Opportunity for stargazing and celestial observation.</a:t>
            </a:r>
          </a:p>
          <a:p>
            <a:pPr>
              <a:lnSpc>
                <a:spcPct val="90000"/>
              </a:lnSpc>
              <a:spcAft>
                <a:spcPts val="600"/>
              </a:spcAft>
            </a:pPr>
            <a:r>
              <a:rPr lang="en-US" sz="1600" b="1" dirty="0">
                <a:latin typeface="Bahnschrift Light SemiCondensed" panose="020B0502040204020203" pitchFamily="34" charset="0"/>
              </a:rPr>
              <a:t>Day 4: Arrival at Saturn</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Witness Saturn's breathtaking beauty as the gas giant comes into view.</a:t>
            </a:r>
          </a:p>
          <a:p>
            <a:pPr>
              <a:lnSpc>
                <a:spcPct val="90000"/>
              </a:lnSpc>
              <a:spcAft>
                <a:spcPts val="600"/>
              </a:spcAft>
            </a:pPr>
            <a:r>
              <a:rPr lang="en-US" sz="1600" dirty="0">
                <a:latin typeface="Bahnschrift Light SemiCondensed" panose="020B0502040204020203" pitchFamily="34" charset="0"/>
              </a:rPr>
              <a:t>Begin the descent into Saturn's orbit.</a:t>
            </a:r>
          </a:p>
          <a:p>
            <a:pPr>
              <a:lnSpc>
                <a:spcPct val="90000"/>
              </a:lnSpc>
              <a:spcAft>
                <a:spcPts val="600"/>
              </a:spcAft>
            </a:pPr>
            <a:r>
              <a:rPr lang="en-US" sz="1600" b="1" dirty="0">
                <a:latin typeface="Bahnschrift Light SemiCondensed" panose="020B0502040204020203" pitchFamily="34" charset="0"/>
              </a:rPr>
              <a:t>Day 5-7: Exploration of Saturn's Rings</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Conduct close flybys of Saturn's iconic rings.</a:t>
            </a:r>
          </a:p>
          <a:p>
            <a:pPr>
              <a:lnSpc>
                <a:spcPct val="90000"/>
              </a:lnSpc>
              <a:spcAft>
                <a:spcPts val="600"/>
              </a:spcAft>
            </a:pPr>
            <a:r>
              <a:rPr lang="en-US" sz="1600" dirty="0">
                <a:latin typeface="Bahnschrift Light SemiCondensed" panose="020B0502040204020203" pitchFamily="34" charset="0"/>
              </a:rPr>
              <a:t>Study ring composition and origin through specialized equipment.</a:t>
            </a:r>
          </a:p>
          <a:p>
            <a:pPr>
              <a:lnSpc>
                <a:spcPct val="90000"/>
              </a:lnSpc>
              <a:spcAft>
                <a:spcPts val="600"/>
              </a:spcAft>
            </a:pPr>
            <a:r>
              <a:rPr lang="en-US" sz="1600" dirty="0">
                <a:latin typeface="Bahnschrift Light SemiCondensed" panose="020B0502040204020203" pitchFamily="34" charset="0"/>
              </a:rPr>
              <a:t>Photograph the rings in their full splendor.</a:t>
            </a:r>
          </a:p>
        </p:txBody>
      </p:sp>
      <p:pic>
        <p:nvPicPr>
          <p:cNvPr id="4" name="Picture 3">
            <a:extLst>
              <a:ext uri="{FF2B5EF4-FFF2-40B4-BE49-F238E27FC236}">
                <a16:creationId xmlns:a16="http://schemas.microsoft.com/office/drawing/2014/main" id="{BE3EE7CA-23A6-4413-8743-C1B09D0C8F8B}"/>
              </a:ext>
            </a:extLst>
          </p:cNvPr>
          <p:cNvPicPr>
            <a:picLocks noChangeAspect="1"/>
          </p:cNvPicPr>
          <p:nvPr/>
        </p:nvPicPr>
        <p:blipFill rotWithShape="1">
          <a:blip r:embed="rId2"/>
          <a:srcRect l="16660" r="5091"/>
          <a:stretch/>
        </p:blipFill>
        <p:spPr>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35"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7"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25252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8655B12-E1CD-4A17-B671-5D5D607449A4}"/>
              </a:ext>
            </a:extLst>
          </p:cNvPr>
          <p:cNvPicPr>
            <a:picLocks noChangeAspect="1"/>
          </p:cNvPicPr>
          <p:nvPr/>
        </p:nvPicPr>
        <p:blipFill rotWithShape="1">
          <a:blip r:embed="rId2"/>
          <a:srcRect r="11111"/>
          <a:stretch/>
        </p:blipFill>
        <p:spPr>
          <a:xfrm>
            <a:off x="-1" y="-2"/>
            <a:ext cx="6096001" cy="6858002"/>
          </a:xfrm>
          <a:prstGeom prst="rect">
            <a:avLst/>
          </a:prstGeom>
        </p:spPr>
      </p:pic>
      <p:sp>
        <p:nvSpPr>
          <p:cNvPr id="2" name="TextBox 1">
            <a:extLst>
              <a:ext uri="{FF2B5EF4-FFF2-40B4-BE49-F238E27FC236}">
                <a16:creationId xmlns:a16="http://schemas.microsoft.com/office/drawing/2014/main" id="{852DD450-952F-4218-B097-9C90437ABC36}"/>
              </a:ext>
            </a:extLst>
          </p:cNvPr>
          <p:cNvSpPr txBox="1"/>
          <p:nvPr/>
        </p:nvSpPr>
        <p:spPr>
          <a:xfrm>
            <a:off x="6096000" y="56147"/>
            <a:ext cx="5320414" cy="6801853"/>
          </a:xfrm>
          <a:prstGeom prst="rect">
            <a:avLst/>
          </a:prstGeom>
        </p:spPr>
        <p:txBody>
          <a:bodyPr vert="horz" lIns="91440" tIns="45720" rIns="91440" bIns="45720" rtlCol="0" anchor="ctr">
            <a:normAutofit/>
          </a:bodyPr>
          <a:lstStyle/>
          <a:p>
            <a:pPr>
              <a:lnSpc>
                <a:spcPct val="90000"/>
              </a:lnSpc>
              <a:spcAft>
                <a:spcPts val="600"/>
              </a:spcAft>
            </a:pPr>
            <a:r>
              <a:rPr lang="en-US" sz="1400" b="1" dirty="0">
                <a:latin typeface="Bahnschrift Light SemiCondensed" panose="020B0502040204020203" pitchFamily="34" charset="0"/>
              </a:rPr>
              <a:t>Day 8: Titan Landing</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Descend to Titan, Saturn's largest moon.</a:t>
            </a:r>
          </a:p>
          <a:p>
            <a:pPr>
              <a:lnSpc>
                <a:spcPct val="90000"/>
              </a:lnSpc>
              <a:spcAft>
                <a:spcPts val="600"/>
              </a:spcAft>
            </a:pPr>
            <a:r>
              <a:rPr lang="en-US" sz="1400" dirty="0">
                <a:latin typeface="Bahnschrift Light SemiCondensed" panose="020B0502040204020203" pitchFamily="34" charset="0"/>
              </a:rPr>
              <a:t>Explore its unique atmosphere and terrain.</a:t>
            </a:r>
          </a:p>
          <a:p>
            <a:pPr>
              <a:lnSpc>
                <a:spcPct val="90000"/>
              </a:lnSpc>
              <a:spcAft>
                <a:spcPts val="600"/>
              </a:spcAft>
            </a:pPr>
            <a:r>
              <a:rPr lang="en-US" sz="1400" dirty="0">
                <a:latin typeface="Bahnschrift Light SemiCondensed" panose="020B0502040204020203" pitchFamily="34" charset="0"/>
              </a:rPr>
              <a:t>Investigate the potential for life on this intriguing moon.</a:t>
            </a:r>
          </a:p>
          <a:p>
            <a:pPr>
              <a:lnSpc>
                <a:spcPct val="90000"/>
              </a:lnSpc>
              <a:spcAft>
                <a:spcPts val="600"/>
              </a:spcAft>
            </a:pPr>
            <a:r>
              <a:rPr lang="en-US" sz="1400" b="1" dirty="0">
                <a:latin typeface="Bahnschrift Light SemiCondensed" panose="020B0502040204020203" pitchFamily="34" charset="0"/>
              </a:rPr>
              <a:t>Day 9-11: Enceladus Exploration</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Journey to Enceladus, a moon with icy geysers.</a:t>
            </a:r>
          </a:p>
          <a:p>
            <a:pPr>
              <a:lnSpc>
                <a:spcPct val="90000"/>
              </a:lnSpc>
              <a:spcAft>
                <a:spcPts val="600"/>
              </a:spcAft>
            </a:pPr>
            <a:r>
              <a:rPr lang="en-US" sz="1400" dirty="0">
                <a:latin typeface="Bahnschrift Light SemiCondensed" panose="020B0502040204020203" pitchFamily="34" charset="0"/>
              </a:rPr>
              <a:t>Fly through the plumes and collect samples for analysis.</a:t>
            </a:r>
          </a:p>
          <a:p>
            <a:pPr>
              <a:lnSpc>
                <a:spcPct val="90000"/>
              </a:lnSpc>
              <a:spcAft>
                <a:spcPts val="600"/>
              </a:spcAft>
            </a:pPr>
            <a:r>
              <a:rPr lang="en-US" sz="1400" dirty="0">
                <a:latin typeface="Bahnschrift Light SemiCondensed" panose="020B0502040204020203" pitchFamily="34" charset="0"/>
              </a:rPr>
              <a:t>Investigate the possibility of subsurface oceans.</a:t>
            </a:r>
          </a:p>
          <a:p>
            <a:pPr>
              <a:lnSpc>
                <a:spcPct val="90000"/>
              </a:lnSpc>
              <a:spcAft>
                <a:spcPts val="600"/>
              </a:spcAft>
            </a:pPr>
            <a:r>
              <a:rPr lang="en-US" sz="1400" b="1" dirty="0">
                <a:latin typeface="Bahnschrift Light SemiCondensed" panose="020B0502040204020203" pitchFamily="34" charset="0"/>
              </a:rPr>
              <a:t>Day 12: Cassini Gap Adventure</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Navigate through the Cassini Division, a gap in Saturn's rings.</a:t>
            </a:r>
          </a:p>
          <a:p>
            <a:pPr>
              <a:lnSpc>
                <a:spcPct val="90000"/>
              </a:lnSpc>
              <a:spcAft>
                <a:spcPts val="600"/>
              </a:spcAft>
            </a:pPr>
            <a:r>
              <a:rPr lang="en-US" sz="1400" dirty="0">
                <a:latin typeface="Bahnschrift Light SemiCondensed" panose="020B0502040204020203" pitchFamily="34" charset="0"/>
              </a:rPr>
              <a:t>Experience the stunning view as the rings part around you.</a:t>
            </a:r>
          </a:p>
          <a:p>
            <a:pPr>
              <a:lnSpc>
                <a:spcPct val="90000"/>
              </a:lnSpc>
              <a:spcAft>
                <a:spcPts val="600"/>
              </a:spcAft>
            </a:pPr>
            <a:r>
              <a:rPr lang="en-US" sz="1400" b="1" dirty="0">
                <a:latin typeface="Bahnschrift Light SemiCondensed" panose="020B0502040204020203" pitchFamily="34" charset="0"/>
              </a:rPr>
              <a:t>Day 13-15: Saturn's Storm Chasing</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Approach Saturn's Great Red Spot and other massive storms.</a:t>
            </a:r>
          </a:p>
          <a:p>
            <a:pPr>
              <a:lnSpc>
                <a:spcPct val="90000"/>
              </a:lnSpc>
              <a:spcAft>
                <a:spcPts val="600"/>
              </a:spcAft>
            </a:pPr>
            <a:r>
              <a:rPr lang="en-US" sz="1400" dirty="0">
                <a:latin typeface="Bahnschrift Light SemiCondensed" panose="020B0502040204020203" pitchFamily="34" charset="0"/>
              </a:rPr>
              <a:t>Collect data on atmospheric conditions and storm behavior.</a:t>
            </a:r>
          </a:p>
          <a:p>
            <a:pPr>
              <a:lnSpc>
                <a:spcPct val="90000"/>
              </a:lnSpc>
              <a:spcAft>
                <a:spcPts val="600"/>
              </a:spcAft>
            </a:pPr>
            <a:r>
              <a:rPr lang="en-US" sz="1400" dirty="0">
                <a:latin typeface="Bahnschrift Light SemiCondensed" panose="020B0502040204020203" pitchFamily="34" charset="0"/>
              </a:rPr>
              <a:t>Witness the awe-inspiring scale of Saturn's tempests.</a:t>
            </a:r>
          </a:p>
          <a:p>
            <a:pPr>
              <a:lnSpc>
                <a:spcPct val="90000"/>
              </a:lnSpc>
              <a:spcAft>
                <a:spcPts val="600"/>
              </a:spcAft>
            </a:pPr>
            <a:r>
              <a:rPr lang="en-US" sz="1400" b="1" dirty="0">
                <a:latin typeface="Bahnschrift Light SemiCondensed" panose="020B0502040204020203" pitchFamily="34" charset="0"/>
              </a:rPr>
              <a:t>Day 16: Return to Earth</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Depart Saturn and initiate the journey back to Earth.</a:t>
            </a:r>
          </a:p>
          <a:p>
            <a:pPr>
              <a:lnSpc>
                <a:spcPct val="90000"/>
              </a:lnSpc>
              <a:spcAft>
                <a:spcPts val="600"/>
              </a:spcAft>
            </a:pPr>
            <a:r>
              <a:rPr lang="en-US" sz="1400" dirty="0">
                <a:latin typeface="Bahnschrift Light SemiCondensed" panose="020B0502040204020203" pitchFamily="34" charset="0"/>
              </a:rPr>
              <a:t>Reflect on your Saturnian adventure during the return trip.</a:t>
            </a:r>
          </a:p>
          <a:p>
            <a:pPr>
              <a:lnSpc>
                <a:spcPct val="90000"/>
              </a:lnSpc>
              <a:spcAft>
                <a:spcPts val="600"/>
              </a:spcAft>
            </a:pPr>
            <a:r>
              <a:rPr lang="en-US" sz="1400" b="1" dirty="0">
                <a:latin typeface="Bahnschrift Light SemiCondensed" panose="020B0502040204020203" pitchFamily="34" charset="0"/>
              </a:rPr>
              <a:t>Day 17-18: Transit Back to Earth</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Debriefing and sharing of experiences with fellow travelers.</a:t>
            </a:r>
          </a:p>
          <a:p>
            <a:pPr>
              <a:lnSpc>
                <a:spcPct val="90000"/>
              </a:lnSpc>
              <a:spcAft>
                <a:spcPts val="600"/>
              </a:spcAft>
            </a:pPr>
            <a:r>
              <a:rPr lang="en-US" sz="1400" dirty="0">
                <a:latin typeface="Bahnschrift Light SemiCondensed" panose="020B0502040204020203" pitchFamily="34" charset="0"/>
              </a:rPr>
              <a:t>Final stargazing and celestial observations.</a:t>
            </a:r>
          </a:p>
          <a:p>
            <a:pPr>
              <a:lnSpc>
                <a:spcPct val="90000"/>
              </a:lnSpc>
              <a:spcAft>
                <a:spcPts val="600"/>
              </a:spcAft>
            </a:pPr>
            <a:r>
              <a:rPr lang="en-US" sz="1400" b="1" dirty="0">
                <a:latin typeface="Bahnschrift Light SemiCondensed" panose="020B0502040204020203" pitchFamily="34" charset="0"/>
              </a:rPr>
              <a:t>Day 19: Arrival Back on Earth</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Reentry and landing on Earth, marking the end of your extraordinary Saturn's Splendor expedition.</a:t>
            </a:r>
          </a:p>
        </p:txBody>
      </p:sp>
    </p:spTree>
    <p:extLst>
      <p:ext uri="{BB962C8B-B14F-4D97-AF65-F5344CB8AC3E}">
        <p14:creationId xmlns:p14="http://schemas.microsoft.com/office/powerpoint/2010/main" val="6896698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B85097D-7B0D-4A29-A538-49E477F0876D}"/>
              </a:ext>
            </a:extLst>
          </p:cNvPr>
          <p:cNvPicPr>
            <a:picLocks noChangeAspect="1"/>
          </p:cNvPicPr>
          <p:nvPr/>
        </p:nvPicPr>
        <p:blipFill rotWithShape="1">
          <a:blip r:embed="rId2"/>
          <a:srcRect l="19149" r="1539"/>
          <a:stretch/>
        </p:blipFill>
        <p:spPr>
          <a:xfrm>
            <a:off x="2522356" y="10"/>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C8412827-5E32-454B-A8DB-B2E31DD5E9EB}"/>
              </a:ext>
            </a:extLst>
          </p:cNvPr>
          <p:cNvSpPr txBox="1"/>
          <p:nvPr/>
        </p:nvSpPr>
        <p:spPr>
          <a:xfrm>
            <a:off x="0" y="0"/>
            <a:ext cx="4660389" cy="6857990"/>
          </a:xfrm>
          <a:prstGeom prst="rect">
            <a:avLst/>
          </a:prstGeom>
        </p:spPr>
        <p:txBody>
          <a:bodyPr vert="horz" lIns="91440" tIns="45720" rIns="91440" bIns="45720" rtlCol="0">
            <a:normAutofit/>
          </a:bodyPr>
          <a:lstStyle/>
          <a:p>
            <a:pPr>
              <a:lnSpc>
                <a:spcPct val="90000"/>
              </a:lnSpc>
              <a:spcAft>
                <a:spcPts val="600"/>
              </a:spcAft>
            </a:pPr>
            <a:r>
              <a:rPr lang="en-US" sz="4000" dirty="0">
                <a:latin typeface="Perpetua Titling MT" panose="02020502060505020804" pitchFamily="18" charset="0"/>
              </a:rPr>
              <a:t>Jupiter's Odyssey with Akasha </a:t>
            </a:r>
            <a:r>
              <a:rPr lang="en-US" sz="4000" dirty="0" err="1">
                <a:latin typeface="Perpetua Titling MT" panose="02020502060505020804" pitchFamily="18" charset="0"/>
              </a:rPr>
              <a:t>Paryatanam</a:t>
            </a:r>
            <a:endParaRPr lang="en-US" sz="4000" dirty="0">
              <a:latin typeface="Perpetua Titling MT" panose="02020502060505020804" pitchFamily="18" charset="0"/>
            </a:endParaRPr>
          </a:p>
          <a:p>
            <a:pPr>
              <a:lnSpc>
                <a:spcPct val="90000"/>
              </a:lnSpc>
              <a:spcAft>
                <a:spcPts val="600"/>
              </a:spcAft>
            </a:pPr>
            <a:r>
              <a:rPr lang="en-US" sz="1600" dirty="0">
                <a:latin typeface="Bahnschrift Light SemiCondensed" panose="020B0502040204020203" pitchFamily="34" charset="0"/>
              </a:rPr>
              <a:t>Prepare for an epic odyssey into the realm of the largest planet in our solar system—Jupiter. Our Jupiter's Odyssey expedition promises awe-inspiring adventures amid swirling storms and moon-filled skies. Depart Earth aboard our cutting-edge spacecraft and journey to this gas giant.</a:t>
            </a:r>
          </a:p>
          <a:p>
            <a:pPr>
              <a:lnSpc>
                <a:spcPct val="90000"/>
              </a:lnSpc>
              <a:spcAft>
                <a:spcPts val="600"/>
              </a:spcAft>
            </a:pPr>
            <a:r>
              <a:rPr lang="en-US" sz="1600" dirty="0">
                <a:latin typeface="Bahnschrift Light SemiCondensed" panose="020B0502040204020203" pitchFamily="34" charset="0"/>
              </a:rPr>
              <a:t>Explore Jupiter's tempestuous atmosphere, study its iconic Great Red Spot, and marvel at the dance of its Galilean moons. Our expert guides will provide insights into Jupiter's scientific significance and captivating mysteries.</a:t>
            </a:r>
          </a:p>
          <a:p>
            <a:pPr>
              <a:lnSpc>
                <a:spcPct val="90000"/>
              </a:lnSpc>
              <a:spcAft>
                <a:spcPts val="600"/>
              </a:spcAft>
            </a:pPr>
            <a:r>
              <a:rPr lang="en-US" sz="1600" dirty="0">
                <a:latin typeface="Bahnschrift Light SemiCondensed" panose="020B0502040204020203" pitchFamily="34" charset="0"/>
              </a:rPr>
              <a:t>Jupiter's Odyssey offers an interplanetary adventure of epic proportions, where you'll gain a profound appreciation for the cosmic wonders of this colossal world. Whether you're a space enthusiast, an aspiring astronomer, or simply curious about the grandeur of the cosmos, Jupiter's Odyssey will leave you in awe of the celestial splendor that awaits beyond Earth's boundaries</a:t>
            </a:r>
            <a:r>
              <a:rPr lang="en-US" sz="1600" dirty="0"/>
              <a:t>.</a:t>
            </a:r>
          </a:p>
          <a:p>
            <a:pPr indent="-228600">
              <a:lnSpc>
                <a:spcPct val="90000"/>
              </a:lnSpc>
              <a:spcAft>
                <a:spcPts val="600"/>
              </a:spcAft>
              <a:buFont typeface="Arial" panose="020B0604020202020204" pitchFamily="34" charset="0"/>
              <a:buChar char="•"/>
            </a:pPr>
            <a:endParaRPr lang="en-US" sz="1100" dirty="0"/>
          </a:p>
        </p:txBody>
      </p:sp>
    </p:spTree>
    <p:extLst>
      <p:ext uri="{BB962C8B-B14F-4D97-AF65-F5344CB8AC3E}">
        <p14:creationId xmlns:p14="http://schemas.microsoft.com/office/powerpoint/2010/main" val="40188519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7">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850A332-C848-4721-BE9C-9834144043C4}"/>
              </a:ext>
            </a:extLst>
          </p:cNvPr>
          <p:cNvPicPr>
            <a:picLocks noChangeAspect="1"/>
          </p:cNvPicPr>
          <p:nvPr/>
        </p:nvPicPr>
        <p:blipFill rotWithShape="1">
          <a:blip r:embed="rId2"/>
          <a:srcRect r="-2" b="632"/>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2" name="TextBox 1">
            <a:extLst>
              <a:ext uri="{FF2B5EF4-FFF2-40B4-BE49-F238E27FC236}">
                <a16:creationId xmlns:a16="http://schemas.microsoft.com/office/drawing/2014/main" id="{FC1BB8A7-C952-4A6D-9871-08638EDAD688}"/>
              </a:ext>
            </a:extLst>
          </p:cNvPr>
          <p:cNvSpPr txBox="1"/>
          <p:nvPr/>
        </p:nvSpPr>
        <p:spPr>
          <a:xfrm>
            <a:off x="6901731" y="0"/>
            <a:ext cx="5290269" cy="6858000"/>
          </a:xfrm>
          <a:prstGeom prst="rect">
            <a:avLst/>
          </a:prstGeom>
        </p:spPr>
        <p:txBody>
          <a:bodyPr vert="horz" lIns="91440" tIns="45720" rIns="91440" bIns="45720" rtlCol="0">
            <a:normAutofit/>
          </a:bodyPr>
          <a:lstStyle/>
          <a:p>
            <a:pPr>
              <a:lnSpc>
                <a:spcPct val="90000"/>
              </a:lnSpc>
              <a:spcAft>
                <a:spcPts val="600"/>
              </a:spcAft>
            </a:pPr>
            <a:r>
              <a:rPr lang="en-US" sz="4000" dirty="0">
                <a:latin typeface="Perpetua Titling MT" panose="02020502060505020804" pitchFamily="18" charset="0"/>
              </a:rPr>
              <a:t>Jupiter's Odyssey Itinerary</a:t>
            </a:r>
          </a:p>
          <a:p>
            <a:pPr>
              <a:lnSpc>
                <a:spcPct val="90000"/>
              </a:lnSpc>
              <a:spcAft>
                <a:spcPts val="600"/>
              </a:spcAft>
            </a:pPr>
            <a:r>
              <a:rPr lang="en-US" sz="1600" b="1" dirty="0">
                <a:latin typeface="Bahnschrift Light SemiCondensed" panose="020B0502040204020203" pitchFamily="34" charset="0"/>
              </a:rPr>
              <a:t>Day 1: Departure from Earth</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Depart Earth aboard our advanced spacecraft, designed for comfort and safety during interplanetary travel.</a:t>
            </a:r>
          </a:p>
          <a:p>
            <a:pPr>
              <a:lnSpc>
                <a:spcPct val="90000"/>
              </a:lnSpc>
              <a:spcAft>
                <a:spcPts val="600"/>
              </a:spcAft>
            </a:pPr>
            <a:r>
              <a:rPr lang="en-US" sz="1600" dirty="0">
                <a:latin typeface="Bahnschrift Light SemiCondensed" panose="020B0502040204020203" pitchFamily="34" charset="0"/>
              </a:rPr>
              <a:t>Orientation and safety briefing by our expert Jupiterian crew.</a:t>
            </a:r>
          </a:p>
          <a:p>
            <a:pPr>
              <a:lnSpc>
                <a:spcPct val="90000"/>
              </a:lnSpc>
              <a:spcAft>
                <a:spcPts val="600"/>
              </a:spcAft>
            </a:pPr>
            <a:r>
              <a:rPr lang="en-US" sz="1600" dirty="0">
                <a:latin typeface="Bahnschrift Light SemiCondensed" panose="020B0502040204020203" pitchFamily="34" charset="0"/>
              </a:rPr>
              <a:t>Enjoy space cuisine and get to know fellow travelers.</a:t>
            </a:r>
          </a:p>
          <a:p>
            <a:pPr>
              <a:lnSpc>
                <a:spcPct val="90000"/>
              </a:lnSpc>
              <a:spcAft>
                <a:spcPts val="600"/>
              </a:spcAft>
            </a:pPr>
            <a:r>
              <a:rPr lang="en-US" sz="1600" b="1" dirty="0">
                <a:latin typeface="Bahnschrift Light SemiCondensed" panose="020B0502040204020203" pitchFamily="34" charset="0"/>
              </a:rPr>
              <a:t>Day 2-3: Transit to Jupiter</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Educational sessions about Jupiter, its storms, and moons.</a:t>
            </a:r>
          </a:p>
          <a:p>
            <a:pPr>
              <a:lnSpc>
                <a:spcPct val="90000"/>
              </a:lnSpc>
              <a:spcAft>
                <a:spcPts val="600"/>
              </a:spcAft>
            </a:pPr>
            <a:r>
              <a:rPr lang="en-US" sz="1600" dirty="0">
                <a:latin typeface="Bahnschrift Light SemiCondensed" panose="020B0502040204020203" pitchFamily="34" charset="0"/>
              </a:rPr>
              <a:t>Opportunity for stargazing and celestial observation.</a:t>
            </a:r>
          </a:p>
          <a:p>
            <a:pPr>
              <a:lnSpc>
                <a:spcPct val="90000"/>
              </a:lnSpc>
              <a:spcAft>
                <a:spcPts val="600"/>
              </a:spcAft>
            </a:pPr>
            <a:r>
              <a:rPr lang="en-US" sz="1600" b="1" dirty="0">
                <a:latin typeface="Bahnschrift Light SemiCondensed" panose="020B0502040204020203" pitchFamily="34" charset="0"/>
              </a:rPr>
              <a:t>Day 4: Arrival at Jupiter</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Witness the colossal gas giant as it comes into view.</a:t>
            </a:r>
          </a:p>
          <a:p>
            <a:pPr>
              <a:lnSpc>
                <a:spcPct val="90000"/>
              </a:lnSpc>
              <a:spcAft>
                <a:spcPts val="600"/>
              </a:spcAft>
            </a:pPr>
            <a:r>
              <a:rPr lang="en-US" sz="1600" dirty="0">
                <a:latin typeface="Bahnschrift Light SemiCondensed" panose="020B0502040204020203" pitchFamily="34" charset="0"/>
              </a:rPr>
              <a:t>Begin the descent into Jupiter's atmosphere.</a:t>
            </a:r>
          </a:p>
          <a:p>
            <a:pPr>
              <a:lnSpc>
                <a:spcPct val="90000"/>
              </a:lnSpc>
              <a:spcAft>
                <a:spcPts val="600"/>
              </a:spcAft>
            </a:pPr>
            <a:r>
              <a:rPr lang="en-US" sz="1600" b="1" dirty="0">
                <a:latin typeface="Bahnschrift Light SemiCondensed" panose="020B0502040204020203" pitchFamily="34" charset="0"/>
              </a:rPr>
              <a:t>Day 5-7: Atmospheric Research</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Dive into Jupiter's tumultuous atmosphere, studying its composition and weather patterns.</a:t>
            </a:r>
          </a:p>
          <a:p>
            <a:pPr>
              <a:lnSpc>
                <a:spcPct val="90000"/>
              </a:lnSpc>
              <a:spcAft>
                <a:spcPts val="600"/>
              </a:spcAft>
            </a:pPr>
            <a:r>
              <a:rPr lang="en-US" sz="1600" dirty="0">
                <a:latin typeface="Bahnschrift Light SemiCondensed" panose="020B0502040204020203" pitchFamily="34" charset="0"/>
              </a:rPr>
              <a:t>Experience the thrill of turbulent storms and capture scientific data.</a:t>
            </a:r>
          </a:p>
        </p:txBody>
      </p:sp>
    </p:spTree>
    <p:extLst>
      <p:ext uri="{BB962C8B-B14F-4D97-AF65-F5344CB8AC3E}">
        <p14:creationId xmlns:p14="http://schemas.microsoft.com/office/powerpoint/2010/main" val="21499022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9FD6585-06DD-434B-8CFE-F96869D76D76}"/>
              </a:ext>
            </a:extLst>
          </p:cNvPr>
          <p:cNvPicPr>
            <a:picLocks noChangeAspect="1"/>
          </p:cNvPicPr>
          <p:nvPr/>
        </p:nvPicPr>
        <p:blipFill rotWithShape="1">
          <a:blip r:embed="rId2"/>
          <a:srcRect r="35521"/>
          <a:stretch/>
        </p:blipFill>
        <p:spPr>
          <a:xfrm>
            <a:off x="1" y="10"/>
            <a:ext cx="6936390" cy="6857990"/>
          </a:xfrm>
          <a:prstGeom prst="rect">
            <a:avLst/>
          </a:prstGeom>
        </p:spPr>
      </p:pic>
      <p:sp>
        <p:nvSpPr>
          <p:cNvPr id="2" name="TextBox 1">
            <a:extLst>
              <a:ext uri="{FF2B5EF4-FFF2-40B4-BE49-F238E27FC236}">
                <a16:creationId xmlns:a16="http://schemas.microsoft.com/office/drawing/2014/main" id="{B0DF4580-8946-4EF3-896E-BE7BEB81063E}"/>
              </a:ext>
            </a:extLst>
          </p:cNvPr>
          <p:cNvSpPr txBox="1"/>
          <p:nvPr/>
        </p:nvSpPr>
        <p:spPr>
          <a:xfrm>
            <a:off x="6936391" y="72189"/>
            <a:ext cx="5252559" cy="6721642"/>
          </a:xfrm>
          <a:prstGeom prst="rect">
            <a:avLst/>
          </a:prstGeom>
        </p:spPr>
        <p:txBody>
          <a:bodyPr vert="horz" lIns="91440" tIns="45720" rIns="91440" bIns="45720" rtlCol="0">
            <a:normAutofit lnSpcReduction="10000"/>
          </a:bodyPr>
          <a:lstStyle/>
          <a:p>
            <a:pPr>
              <a:lnSpc>
                <a:spcPct val="90000"/>
              </a:lnSpc>
              <a:spcAft>
                <a:spcPts val="600"/>
              </a:spcAft>
            </a:pPr>
            <a:r>
              <a:rPr lang="en-US" sz="1600" b="1" dirty="0">
                <a:latin typeface="Bahnschrift Light SemiCondensed" panose="020B0502040204020203" pitchFamily="34" charset="0"/>
              </a:rPr>
              <a:t>Day 8: Great Red Spot Exploration</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Approach Jupiter's iconic Great Red Spot, a massive storm system.</a:t>
            </a:r>
          </a:p>
          <a:p>
            <a:pPr>
              <a:lnSpc>
                <a:spcPct val="90000"/>
              </a:lnSpc>
              <a:spcAft>
                <a:spcPts val="600"/>
              </a:spcAft>
            </a:pPr>
            <a:r>
              <a:rPr lang="en-US" sz="1600" dirty="0">
                <a:latin typeface="Bahnschrift Light SemiCondensed" panose="020B0502040204020203" pitchFamily="34" charset="0"/>
              </a:rPr>
              <a:t>Collect data and capture breathtaking imagery of this celestial phenomenon.</a:t>
            </a:r>
          </a:p>
          <a:p>
            <a:pPr>
              <a:lnSpc>
                <a:spcPct val="90000"/>
              </a:lnSpc>
              <a:spcAft>
                <a:spcPts val="600"/>
              </a:spcAft>
            </a:pPr>
            <a:r>
              <a:rPr lang="en-US" sz="1600" b="1" dirty="0">
                <a:latin typeface="Bahnschrift Light SemiCondensed" panose="020B0502040204020203" pitchFamily="34" charset="0"/>
              </a:rPr>
              <a:t>Day 9-11: Galilean Moon Adventure</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Visit the Galilean moons—Io, Europa, Ganymede, and </a:t>
            </a:r>
            <a:r>
              <a:rPr lang="en-US" sz="1600" dirty="0" err="1">
                <a:latin typeface="Bahnschrift Light SemiCondensed" panose="020B0502040204020203" pitchFamily="34" charset="0"/>
              </a:rPr>
              <a:t>Callisto</a:t>
            </a:r>
            <a:r>
              <a:rPr lang="en-US" sz="1600" dirty="0">
                <a:latin typeface="Bahnschrift Light SemiCondensed" panose="020B0502040204020203" pitchFamily="34" charset="0"/>
              </a:rPr>
              <a:t>.</a:t>
            </a:r>
          </a:p>
          <a:p>
            <a:pPr>
              <a:lnSpc>
                <a:spcPct val="90000"/>
              </a:lnSpc>
              <a:spcAft>
                <a:spcPts val="600"/>
              </a:spcAft>
            </a:pPr>
            <a:r>
              <a:rPr lang="en-US" sz="1600" dirty="0">
                <a:latin typeface="Bahnschrift Light SemiCondensed" panose="020B0502040204020203" pitchFamily="34" charset="0"/>
              </a:rPr>
              <a:t>Conduct surface landings and exploration on select moons.</a:t>
            </a:r>
          </a:p>
          <a:p>
            <a:pPr>
              <a:lnSpc>
                <a:spcPct val="90000"/>
              </a:lnSpc>
              <a:spcAft>
                <a:spcPts val="600"/>
              </a:spcAft>
            </a:pPr>
            <a:r>
              <a:rPr lang="en-US" sz="1600" dirty="0">
                <a:latin typeface="Bahnschrift Light SemiCondensed" panose="020B0502040204020203" pitchFamily="34" charset="0"/>
              </a:rPr>
              <a:t>Study geological features, potential habitability, and unique characteristics.</a:t>
            </a:r>
          </a:p>
          <a:p>
            <a:pPr>
              <a:lnSpc>
                <a:spcPct val="90000"/>
              </a:lnSpc>
              <a:spcAft>
                <a:spcPts val="600"/>
              </a:spcAft>
            </a:pPr>
            <a:r>
              <a:rPr lang="en-US" sz="1600" b="1" dirty="0">
                <a:latin typeface="Bahnschrift Light SemiCondensed" panose="020B0502040204020203" pitchFamily="34" charset="0"/>
              </a:rPr>
              <a:t>Day 12: Jupiter's Ring Flyby</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Fly through Jupiter's faint ring system, capturing stunning views and scientific data.</a:t>
            </a:r>
          </a:p>
          <a:p>
            <a:pPr>
              <a:lnSpc>
                <a:spcPct val="90000"/>
              </a:lnSpc>
              <a:spcAft>
                <a:spcPts val="600"/>
              </a:spcAft>
            </a:pPr>
            <a:r>
              <a:rPr lang="en-US" sz="1600" b="1" dirty="0">
                <a:latin typeface="Bahnschrift Light SemiCondensed" panose="020B0502040204020203" pitchFamily="34" charset="0"/>
              </a:rPr>
              <a:t>Day 13-15: Inner Moons and Rings</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Explore Jupiter's inner moons, such as Amalthea and Thebe.</a:t>
            </a:r>
          </a:p>
          <a:p>
            <a:pPr>
              <a:lnSpc>
                <a:spcPct val="90000"/>
              </a:lnSpc>
              <a:spcAft>
                <a:spcPts val="600"/>
              </a:spcAft>
            </a:pPr>
            <a:r>
              <a:rPr lang="en-US" sz="1600" dirty="0">
                <a:latin typeface="Bahnschrift Light SemiCondensed" panose="020B0502040204020203" pitchFamily="34" charset="0"/>
              </a:rPr>
              <a:t>Study ring dynamics, composition, and origin.</a:t>
            </a:r>
          </a:p>
          <a:p>
            <a:pPr>
              <a:lnSpc>
                <a:spcPct val="90000"/>
              </a:lnSpc>
              <a:spcAft>
                <a:spcPts val="600"/>
              </a:spcAft>
            </a:pPr>
            <a:r>
              <a:rPr lang="en-US" sz="1600" b="1" dirty="0">
                <a:latin typeface="Bahnschrift Light SemiCondensed" panose="020B0502040204020203" pitchFamily="34" charset="0"/>
              </a:rPr>
              <a:t>Day 16: Return to Earth</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Depart Jupiter and initiate the journey back to Earth.</a:t>
            </a:r>
          </a:p>
          <a:p>
            <a:pPr>
              <a:lnSpc>
                <a:spcPct val="90000"/>
              </a:lnSpc>
              <a:spcAft>
                <a:spcPts val="600"/>
              </a:spcAft>
            </a:pPr>
            <a:r>
              <a:rPr lang="en-US" sz="1600" dirty="0">
                <a:latin typeface="Bahnschrift Light SemiCondensed" panose="020B0502040204020203" pitchFamily="34" charset="0"/>
              </a:rPr>
              <a:t>Reflect on your Jupiterian odyssey during the return trip.</a:t>
            </a:r>
          </a:p>
          <a:p>
            <a:pPr>
              <a:lnSpc>
                <a:spcPct val="90000"/>
              </a:lnSpc>
              <a:spcAft>
                <a:spcPts val="600"/>
              </a:spcAft>
            </a:pPr>
            <a:r>
              <a:rPr lang="en-US" sz="1600" b="1" dirty="0">
                <a:latin typeface="Bahnschrift Light SemiCondensed" panose="020B0502040204020203" pitchFamily="34" charset="0"/>
              </a:rPr>
              <a:t>Day 17-18: Transit Back to Earth</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Debriefing and sharing of experiences with fellow travelers.</a:t>
            </a:r>
          </a:p>
          <a:p>
            <a:pPr>
              <a:lnSpc>
                <a:spcPct val="90000"/>
              </a:lnSpc>
              <a:spcAft>
                <a:spcPts val="600"/>
              </a:spcAft>
            </a:pPr>
            <a:r>
              <a:rPr lang="en-US" sz="1600" dirty="0">
                <a:latin typeface="Bahnschrift Light SemiCondensed" panose="020B0502040204020203" pitchFamily="34" charset="0"/>
              </a:rPr>
              <a:t>Final stargazing and celestial observations.</a:t>
            </a:r>
          </a:p>
          <a:p>
            <a:pPr>
              <a:lnSpc>
                <a:spcPct val="90000"/>
              </a:lnSpc>
              <a:spcAft>
                <a:spcPts val="600"/>
              </a:spcAft>
            </a:pPr>
            <a:r>
              <a:rPr lang="en-US" sz="1600" b="1" dirty="0">
                <a:latin typeface="Bahnschrift Light SemiCondensed" panose="020B0502040204020203" pitchFamily="34" charset="0"/>
              </a:rPr>
              <a:t>Day 19: Arrival Back on Earth</a:t>
            </a:r>
            <a:endParaRPr lang="en-US" sz="1600" dirty="0">
              <a:latin typeface="Bahnschrift Light SemiCondensed" panose="020B0502040204020203" pitchFamily="34" charset="0"/>
            </a:endParaRPr>
          </a:p>
          <a:p>
            <a:pPr>
              <a:lnSpc>
                <a:spcPct val="90000"/>
              </a:lnSpc>
              <a:spcAft>
                <a:spcPts val="600"/>
              </a:spcAft>
            </a:pPr>
            <a:r>
              <a:rPr lang="en-US" sz="1600" dirty="0">
                <a:latin typeface="Bahnschrift Light SemiCondensed" panose="020B0502040204020203" pitchFamily="34" charset="0"/>
              </a:rPr>
              <a:t>Reentry and landing on Earth, marking the end of your extraordinary Jupiter's Odyssey.</a:t>
            </a:r>
          </a:p>
          <a:p>
            <a:pPr indent="-228600">
              <a:lnSpc>
                <a:spcPct val="90000"/>
              </a:lnSpc>
              <a:spcAft>
                <a:spcPts val="600"/>
              </a:spcAft>
              <a:buFont typeface="Arial" panose="020B0604020202020204" pitchFamily="34" charset="0"/>
              <a:buChar char="•"/>
            </a:pPr>
            <a:endParaRPr lang="en-US" sz="500" dirty="0"/>
          </a:p>
        </p:txBody>
      </p:sp>
    </p:spTree>
    <p:extLst>
      <p:ext uri="{BB962C8B-B14F-4D97-AF65-F5344CB8AC3E}">
        <p14:creationId xmlns:p14="http://schemas.microsoft.com/office/powerpoint/2010/main" val="767548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0DF40B2-80F7-4E71-B46C-284163F36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FB0FA3F-BDBE-4128-9ED0-CF96F946ED2B}"/>
              </a:ext>
            </a:extLst>
          </p:cNvPr>
          <p:cNvSpPr txBox="1"/>
          <p:nvPr/>
        </p:nvSpPr>
        <p:spPr>
          <a:xfrm>
            <a:off x="-3049" y="1"/>
            <a:ext cx="5010387" cy="6857990"/>
          </a:xfrm>
          <a:prstGeom prst="rect">
            <a:avLst/>
          </a:prstGeom>
        </p:spPr>
        <p:txBody>
          <a:bodyPr vert="horz" lIns="91440" tIns="45720" rIns="91440" bIns="45720" rtlCol="0">
            <a:normAutofit/>
          </a:bodyPr>
          <a:lstStyle/>
          <a:p>
            <a:pPr>
              <a:lnSpc>
                <a:spcPct val="90000"/>
              </a:lnSpc>
              <a:spcAft>
                <a:spcPts val="600"/>
              </a:spcAft>
            </a:pPr>
            <a:r>
              <a:rPr lang="en-US" sz="4400" dirty="0">
                <a:latin typeface="Perpetua Titling MT" panose="02020502060505020804" pitchFamily="18" charset="0"/>
              </a:rPr>
              <a:t>Galactic Grand Odyssey with Akasha </a:t>
            </a:r>
            <a:r>
              <a:rPr lang="en-US" sz="4400" dirty="0" err="1">
                <a:latin typeface="Perpetua Titling MT" panose="02020502060505020804" pitchFamily="18" charset="0"/>
              </a:rPr>
              <a:t>Paryatanam</a:t>
            </a:r>
            <a:endParaRPr lang="en-US" sz="4400" dirty="0">
              <a:latin typeface="Perpetua Titling MT" panose="02020502060505020804" pitchFamily="18" charset="0"/>
            </a:endParaRPr>
          </a:p>
          <a:p>
            <a:pPr>
              <a:lnSpc>
                <a:spcPct val="90000"/>
              </a:lnSpc>
              <a:spcAft>
                <a:spcPts val="600"/>
              </a:spcAft>
            </a:pPr>
            <a:r>
              <a:rPr lang="en-US" dirty="0">
                <a:latin typeface="Bahnschrift Light SemiCondensed" panose="020B0502040204020203" pitchFamily="34" charset="0"/>
              </a:rPr>
              <a:t>Experience the ultimate cosmic adventure with our Galactic Grand Odyssey. This extraordinary journey combines visits to Mars, the Moon, Saturn, and Jupiter, offering a comprehensive exploration of our solar system's most captivating destinations. Depart Earth aboard our advanced spacecraft, led by a team of expert guides, and embark on a voyage that pushes the boundaries of human exploration. From the mysteries of Mars to the majestic gas giants, this grand odyssey promises awe-inspiring experiences and a profound connection to the cosmos. Whether you're a space enthusiast, an aspiring astronaut, or simply curious about the wonders of the universe, the Galactic Grand Odyssey offers an unparalleled opportunity to explore the final frontier.</a:t>
            </a:r>
          </a:p>
          <a:p>
            <a:pPr indent="-228600">
              <a:lnSpc>
                <a:spcPct val="90000"/>
              </a:lnSpc>
              <a:spcAft>
                <a:spcPts val="600"/>
              </a:spcAft>
              <a:buFont typeface="Arial" panose="020B0604020202020204" pitchFamily="34" charset="0"/>
              <a:buChar char="•"/>
            </a:pPr>
            <a:endParaRPr lang="en-US" sz="1100" dirty="0"/>
          </a:p>
        </p:txBody>
      </p:sp>
      <p:pic>
        <p:nvPicPr>
          <p:cNvPr id="4" name="Picture 3">
            <a:extLst>
              <a:ext uri="{FF2B5EF4-FFF2-40B4-BE49-F238E27FC236}">
                <a16:creationId xmlns:a16="http://schemas.microsoft.com/office/drawing/2014/main" id="{D7406843-85B3-4AB3-853B-D5E1E43E9E86}"/>
              </a:ext>
            </a:extLst>
          </p:cNvPr>
          <p:cNvPicPr>
            <a:picLocks noChangeAspect="1"/>
          </p:cNvPicPr>
          <p:nvPr/>
        </p:nvPicPr>
        <p:blipFill rotWithShape="1">
          <a:blip r:embed="rId2"/>
          <a:srcRect t="15488"/>
          <a:stretch/>
        </p:blipFill>
        <p:spPr>
          <a:xfrm>
            <a:off x="5010386" y="10"/>
            <a:ext cx="7181613" cy="6857990"/>
          </a:xfrm>
          <a:prstGeom prst="rect">
            <a:avLst/>
          </a:prstGeom>
          <a:effectLst/>
        </p:spPr>
      </p:pic>
      <p:sp>
        <p:nvSpPr>
          <p:cNvPr id="2" name="TextBox 1">
            <a:extLst>
              <a:ext uri="{FF2B5EF4-FFF2-40B4-BE49-F238E27FC236}">
                <a16:creationId xmlns:a16="http://schemas.microsoft.com/office/drawing/2014/main" id="{C071DDCB-582A-431A-B819-0E23E011D7AA}"/>
              </a:ext>
            </a:extLst>
          </p:cNvPr>
          <p:cNvSpPr txBox="1"/>
          <p:nvPr/>
        </p:nvSpPr>
        <p:spPr>
          <a:xfrm>
            <a:off x="5638800" y="2971800"/>
            <a:ext cx="914400" cy="914400"/>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11500127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41F4A67-F9EB-4D91-83B6-EA77FEA262D4}"/>
              </a:ext>
            </a:extLst>
          </p:cNvPr>
          <p:cNvSpPr txBox="1"/>
          <p:nvPr/>
        </p:nvSpPr>
        <p:spPr>
          <a:xfrm>
            <a:off x="1255060" y="5279511"/>
            <a:ext cx="9681882" cy="739880"/>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2300" dirty="0">
                <a:solidFill>
                  <a:schemeClr val="tx1">
                    <a:lumMod val="85000"/>
                    <a:lumOff val="15000"/>
                  </a:schemeClr>
                </a:solidFill>
                <a:latin typeface="+mj-lt"/>
                <a:ea typeface="+mj-ea"/>
                <a:cs typeface="+mj-cs"/>
              </a:rPr>
              <a:t>To reserve your tour tickets, please go to https://athlkmrr.wixsite.com/akashaparyatanam.</a:t>
            </a:r>
          </a:p>
        </p:txBody>
      </p:sp>
      <p:pic>
        <p:nvPicPr>
          <p:cNvPr id="4" name="Picture 3">
            <a:extLst>
              <a:ext uri="{FF2B5EF4-FFF2-40B4-BE49-F238E27FC236}">
                <a16:creationId xmlns:a16="http://schemas.microsoft.com/office/drawing/2014/main" id="{7A32E499-EB23-4555-87CF-5659F98C7BBC}"/>
              </a:ext>
            </a:extLst>
          </p:cNvPr>
          <p:cNvPicPr>
            <a:picLocks noChangeAspect="1"/>
          </p:cNvPicPr>
          <p:nvPr/>
        </p:nvPicPr>
        <p:blipFill rotWithShape="1">
          <a:blip r:embed="rId2"/>
          <a:srcRect t="18823" b="3926"/>
          <a:stretch/>
        </p:blipFill>
        <p:spPr>
          <a:xfrm>
            <a:off x="20" y="10"/>
            <a:ext cx="12191979" cy="5886523"/>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p:spPr>
      </p:pic>
    </p:spTree>
    <p:extLst>
      <p:ext uri="{BB962C8B-B14F-4D97-AF65-F5344CB8AC3E}">
        <p14:creationId xmlns:p14="http://schemas.microsoft.com/office/powerpoint/2010/main" val="87222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BB98566-711B-48A5-91B5-93709CF5756A}"/>
              </a:ext>
            </a:extLst>
          </p:cNvPr>
          <p:cNvSpPr txBox="1"/>
          <p:nvPr/>
        </p:nvSpPr>
        <p:spPr>
          <a:xfrm>
            <a:off x="6513788" y="365125"/>
            <a:ext cx="4840010"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dirty="0">
                <a:latin typeface="Perpetua Titling MT" panose="02020502060505020804" pitchFamily="18" charset="0"/>
                <a:ea typeface="+mj-ea"/>
                <a:cs typeface="+mj-cs"/>
              </a:rPr>
              <a:t>ABOUT US</a:t>
            </a:r>
          </a:p>
        </p:txBody>
      </p:sp>
      <p:pic>
        <p:nvPicPr>
          <p:cNvPr id="4" name="Picture 3">
            <a:extLst>
              <a:ext uri="{FF2B5EF4-FFF2-40B4-BE49-F238E27FC236}">
                <a16:creationId xmlns:a16="http://schemas.microsoft.com/office/drawing/2014/main" id="{DF27F725-4E01-45DB-9AE1-18D1C5F3E1F3}"/>
              </a:ext>
            </a:extLst>
          </p:cNvPr>
          <p:cNvPicPr>
            <a:picLocks noChangeAspect="1"/>
          </p:cNvPicPr>
          <p:nvPr/>
        </p:nvPicPr>
        <p:blipFill rotWithShape="1">
          <a:blip r:embed="rId2"/>
          <a:srcRect t="18405" r="1" b="18527"/>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TextBox 2">
            <a:extLst>
              <a:ext uri="{FF2B5EF4-FFF2-40B4-BE49-F238E27FC236}">
                <a16:creationId xmlns:a16="http://schemas.microsoft.com/office/drawing/2014/main" id="{801BB23B-80D4-4C63-A431-B06EF33C2BE3}"/>
              </a:ext>
            </a:extLst>
          </p:cNvPr>
          <p:cNvSpPr txBox="1"/>
          <p:nvPr/>
        </p:nvSpPr>
        <p:spPr>
          <a:xfrm>
            <a:off x="6513788" y="2333297"/>
            <a:ext cx="4840010" cy="384366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700" dirty="0">
                <a:latin typeface="Bahnschrift Light SemiCondensed" panose="020B0502040204020203" pitchFamily="34" charset="0"/>
              </a:rPr>
              <a:t>Welcome to Akasha </a:t>
            </a:r>
            <a:r>
              <a:rPr lang="en-US" sz="1700" dirty="0" err="1">
                <a:latin typeface="Bahnschrift Light SemiCondensed" panose="020B0502040204020203" pitchFamily="34" charset="0"/>
              </a:rPr>
              <a:t>Paryatanam</a:t>
            </a:r>
            <a:r>
              <a:rPr lang="en-US" sz="1700" dirty="0">
                <a:latin typeface="Bahnschrift Light SemiCondensed" panose="020B0502040204020203" pitchFamily="34" charset="0"/>
              </a:rPr>
              <a:t>, your gateway to the stars and beyond. As an Indian space tourism agency, we are dedicated to making the cosmos accessible to everyone. With a passion for exploration and a commitment to excellence, we offer unparalleled experiences that transcend Earth's boundaries.</a:t>
            </a:r>
          </a:p>
          <a:p>
            <a:pPr indent="-228600">
              <a:lnSpc>
                <a:spcPct val="90000"/>
              </a:lnSpc>
              <a:spcAft>
                <a:spcPts val="600"/>
              </a:spcAft>
              <a:buFont typeface="Arial" panose="020B0604020202020204" pitchFamily="34" charset="0"/>
              <a:buChar char="•"/>
            </a:pPr>
            <a:endParaRPr lang="en-US" sz="1700" dirty="0">
              <a:latin typeface="Bahnschrift Light SemiCondensed" panose="020B0502040204020203" pitchFamily="34" charset="0"/>
            </a:endParaRPr>
          </a:p>
          <a:p>
            <a:pPr indent="-228600">
              <a:lnSpc>
                <a:spcPct val="90000"/>
              </a:lnSpc>
              <a:spcAft>
                <a:spcPts val="600"/>
              </a:spcAft>
              <a:buFont typeface="Arial" panose="020B0604020202020204" pitchFamily="34" charset="0"/>
              <a:buChar char="•"/>
            </a:pPr>
            <a:r>
              <a:rPr lang="en-US" sz="1700" dirty="0">
                <a:latin typeface="Bahnschrift Light SemiCondensed" panose="020B0502040204020203" pitchFamily="34" charset="0"/>
              </a:rPr>
              <a:t>Our team of space enthusiasts, engineers, and experts collaborates tirelessly to curate unforgettable journeys. From the mystical Moon to the majestic gas giants Saturn and Jupiter, and the enigmatic Red Planet Mars, we bring the universe closer to you, all while ensuring your safety and comfort.</a:t>
            </a:r>
          </a:p>
        </p:txBody>
      </p:sp>
    </p:spTree>
    <p:extLst>
      <p:ext uri="{BB962C8B-B14F-4D97-AF65-F5344CB8AC3E}">
        <p14:creationId xmlns:p14="http://schemas.microsoft.com/office/powerpoint/2010/main" val="351621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0A8E035-BC19-406A-8FDB-9E60A1C026C8}"/>
              </a:ext>
            </a:extLst>
          </p:cNvPr>
          <p:cNvPicPr>
            <a:picLocks noChangeAspect="1"/>
          </p:cNvPicPr>
          <p:nvPr/>
        </p:nvPicPr>
        <p:blipFill rotWithShape="1">
          <a:blip r:embed="rId2"/>
          <a:srcRect l="7680" r="13008"/>
          <a:stretch/>
        </p:blipFill>
        <p:spPr>
          <a:xfrm>
            <a:off x="1" y="10"/>
            <a:ext cx="9669642" cy="6857990"/>
          </a:xfrm>
          <a:prstGeom prst="rect">
            <a:avLst/>
          </a:prstGeom>
        </p:spPr>
      </p:pic>
      <p:sp>
        <p:nvSpPr>
          <p:cNvPr id="17"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F83F56AA-AF11-4BEB-898A-AADE294AE7AD}"/>
              </a:ext>
            </a:extLst>
          </p:cNvPr>
          <p:cNvSpPr txBox="1"/>
          <p:nvPr/>
        </p:nvSpPr>
        <p:spPr>
          <a:xfrm>
            <a:off x="7531610" y="365125"/>
            <a:ext cx="4657341" cy="189991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dirty="0">
                <a:latin typeface="Perpetua Titling MT" panose="02020502060505020804" pitchFamily="18" charset="0"/>
                <a:ea typeface="+mj-ea"/>
                <a:cs typeface="+mj-cs"/>
              </a:rPr>
              <a:t>TRAVEL PACKAGES OFFERED</a:t>
            </a:r>
          </a:p>
        </p:txBody>
      </p:sp>
      <p:sp>
        <p:nvSpPr>
          <p:cNvPr id="3" name="TextBox 2">
            <a:extLst>
              <a:ext uri="{FF2B5EF4-FFF2-40B4-BE49-F238E27FC236}">
                <a16:creationId xmlns:a16="http://schemas.microsoft.com/office/drawing/2014/main" id="{45D9B485-0DAB-4D44-AA5D-C01A478D204A}"/>
              </a:ext>
            </a:extLst>
          </p:cNvPr>
          <p:cNvSpPr txBox="1"/>
          <p:nvPr/>
        </p:nvSpPr>
        <p:spPr>
          <a:xfrm>
            <a:off x="7531610" y="2434201"/>
            <a:ext cx="4657341" cy="3742762"/>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sz="2000" dirty="0">
                <a:latin typeface="Bahnschrift Light SemiCondensed" panose="020B0502040204020203" pitchFamily="34" charset="0"/>
              </a:rPr>
              <a:t>Mars Expedition</a:t>
            </a:r>
          </a:p>
          <a:p>
            <a:pPr marL="57150">
              <a:lnSpc>
                <a:spcPct val="90000"/>
              </a:lnSpc>
              <a:spcAft>
                <a:spcPts val="600"/>
              </a:spcAft>
            </a:pPr>
            <a:endParaRPr lang="en-US" sz="2000" dirty="0">
              <a:latin typeface="Bahnschrift Light SemiCondensed" panose="020B0502040204020203" pitchFamily="34" charset="0"/>
            </a:endParaRPr>
          </a:p>
          <a:p>
            <a:pPr marL="285750" indent="-228600">
              <a:lnSpc>
                <a:spcPct val="90000"/>
              </a:lnSpc>
              <a:spcAft>
                <a:spcPts val="600"/>
              </a:spcAft>
              <a:buFont typeface="Arial" panose="020B0604020202020204" pitchFamily="34" charset="0"/>
              <a:buChar char="•"/>
            </a:pPr>
            <a:r>
              <a:rPr lang="en-US" sz="2000" dirty="0">
                <a:latin typeface="Bahnschrift Light SemiCondensed" panose="020B0502040204020203" pitchFamily="34" charset="0"/>
              </a:rPr>
              <a:t>Lunar Getaway</a:t>
            </a:r>
          </a:p>
          <a:p>
            <a:pPr marL="57150">
              <a:lnSpc>
                <a:spcPct val="90000"/>
              </a:lnSpc>
              <a:spcAft>
                <a:spcPts val="600"/>
              </a:spcAft>
            </a:pPr>
            <a:endParaRPr lang="en-US" sz="2000" dirty="0">
              <a:latin typeface="Bahnschrift Light SemiCondensed" panose="020B0502040204020203" pitchFamily="34" charset="0"/>
            </a:endParaRPr>
          </a:p>
          <a:p>
            <a:pPr marL="285750" indent="-228600">
              <a:lnSpc>
                <a:spcPct val="90000"/>
              </a:lnSpc>
              <a:spcAft>
                <a:spcPts val="600"/>
              </a:spcAft>
              <a:buFont typeface="Arial" panose="020B0604020202020204" pitchFamily="34" charset="0"/>
              <a:buChar char="•"/>
            </a:pPr>
            <a:r>
              <a:rPr lang="en-US" sz="2000" dirty="0">
                <a:latin typeface="Bahnschrift Light SemiCondensed" panose="020B0502040204020203" pitchFamily="34" charset="0"/>
              </a:rPr>
              <a:t>Saturn's Splendor</a:t>
            </a:r>
          </a:p>
          <a:p>
            <a:pPr marL="57150">
              <a:lnSpc>
                <a:spcPct val="90000"/>
              </a:lnSpc>
              <a:spcAft>
                <a:spcPts val="600"/>
              </a:spcAft>
            </a:pPr>
            <a:endParaRPr lang="en-US" sz="2000" dirty="0">
              <a:latin typeface="Bahnschrift Light SemiCondensed" panose="020B0502040204020203" pitchFamily="34" charset="0"/>
            </a:endParaRPr>
          </a:p>
          <a:p>
            <a:pPr marL="285750" indent="-228600">
              <a:lnSpc>
                <a:spcPct val="90000"/>
              </a:lnSpc>
              <a:spcAft>
                <a:spcPts val="600"/>
              </a:spcAft>
              <a:buFont typeface="Arial" panose="020B0604020202020204" pitchFamily="34" charset="0"/>
              <a:buChar char="•"/>
            </a:pPr>
            <a:r>
              <a:rPr lang="en-US" sz="2000" dirty="0">
                <a:latin typeface="Bahnschrift Light SemiCondensed" panose="020B0502040204020203" pitchFamily="34" charset="0"/>
              </a:rPr>
              <a:t>Jupiter Odyssey</a:t>
            </a:r>
          </a:p>
          <a:p>
            <a:pPr marL="57150">
              <a:lnSpc>
                <a:spcPct val="90000"/>
              </a:lnSpc>
              <a:spcAft>
                <a:spcPts val="600"/>
              </a:spcAft>
            </a:pPr>
            <a:endParaRPr lang="en-US" sz="2000" dirty="0">
              <a:latin typeface="Bahnschrift Light SemiCondensed" panose="020B0502040204020203" pitchFamily="34" charset="0"/>
            </a:endParaRPr>
          </a:p>
          <a:p>
            <a:pPr marL="285750" indent="-228600">
              <a:lnSpc>
                <a:spcPct val="90000"/>
              </a:lnSpc>
              <a:spcAft>
                <a:spcPts val="600"/>
              </a:spcAft>
              <a:buFont typeface="Arial" panose="020B0604020202020204" pitchFamily="34" charset="0"/>
              <a:buChar char="•"/>
            </a:pPr>
            <a:r>
              <a:rPr lang="en-US" sz="2000" dirty="0">
                <a:latin typeface="Bahnschrift Light SemiCondensed" panose="020B0502040204020203" pitchFamily="34" charset="0"/>
              </a:rPr>
              <a:t>Galactic Grand Odyssey: Mars, Moon, Saturn, and Jupiter Expedition</a:t>
            </a:r>
          </a:p>
        </p:txBody>
      </p:sp>
    </p:spTree>
    <p:extLst>
      <p:ext uri="{BB962C8B-B14F-4D97-AF65-F5344CB8AC3E}">
        <p14:creationId xmlns:p14="http://schemas.microsoft.com/office/powerpoint/2010/main" val="3683969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8D93A26-1BED-4D70-894D-EE64D7F5E3DD}"/>
              </a:ext>
            </a:extLst>
          </p:cNvPr>
          <p:cNvSpPr txBox="1"/>
          <p:nvPr/>
        </p:nvSpPr>
        <p:spPr>
          <a:xfrm>
            <a:off x="6513787" y="365125"/>
            <a:ext cx="5365391"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dirty="0">
                <a:latin typeface="Perpetua Titling MT" panose="02020502060505020804" pitchFamily="18" charset="0"/>
                <a:ea typeface="+mj-ea"/>
                <a:cs typeface="+mj-cs"/>
              </a:rPr>
              <a:t>MARS EXPEDITION</a:t>
            </a:r>
          </a:p>
        </p:txBody>
      </p:sp>
      <p:pic>
        <p:nvPicPr>
          <p:cNvPr id="4" name="Picture 3">
            <a:extLst>
              <a:ext uri="{FF2B5EF4-FFF2-40B4-BE49-F238E27FC236}">
                <a16:creationId xmlns:a16="http://schemas.microsoft.com/office/drawing/2014/main" id="{385E5349-F5F3-439B-BAC8-433AD6DF2F20}"/>
              </a:ext>
            </a:extLst>
          </p:cNvPr>
          <p:cNvPicPr>
            <a:picLocks noChangeAspect="1"/>
          </p:cNvPicPr>
          <p:nvPr/>
        </p:nvPicPr>
        <p:blipFill rotWithShape="1">
          <a:blip r:embed="rId2"/>
          <a:srcRect t="16469" r="-2" b="-2"/>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TextBox 2">
            <a:extLst>
              <a:ext uri="{FF2B5EF4-FFF2-40B4-BE49-F238E27FC236}">
                <a16:creationId xmlns:a16="http://schemas.microsoft.com/office/drawing/2014/main" id="{0F9CD98F-E5A3-495F-8268-FC57834BDB21}"/>
              </a:ext>
            </a:extLst>
          </p:cNvPr>
          <p:cNvSpPr txBox="1"/>
          <p:nvPr/>
        </p:nvSpPr>
        <p:spPr>
          <a:xfrm>
            <a:off x="6513788" y="2333297"/>
            <a:ext cx="4840010" cy="3843666"/>
          </a:xfrm>
          <a:prstGeom prst="rect">
            <a:avLst/>
          </a:prstGeom>
        </p:spPr>
        <p:txBody>
          <a:bodyPr vert="horz" lIns="91440" tIns="45720" rIns="91440" bIns="45720" rtlCol="0">
            <a:normAutofit/>
          </a:bodyPr>
          <a:lstStyle/>
          <a:p>
            <a:pPr>
              <a:lnSpc>
                <a:spcPct val="90000"/>
              </a:lnSpc>
              <a:spcAft>
                <a:spcPts val="600"/>
              </a:spcAft>
            </a:pPr>
            <a:r>
              <a:rPr lang="en-US" sz="1700" dirty="0">
                <a:latin typeface="Bahnschrift Light SemiCondensed" panose="020B0502040204020203" pitchFamily="34" charset="0"/>
              </a:rPr>
              <a:t>The Mars Expedition with Akasha </a:t>
            </a:r>
            <a:r>
              <a:rPr lang="en-US" sz="1700" dirty="0" err="1">
                <a:latin typeface="Bahnschrift Light SemiCondensed" panose="020B0502040204020203" pitchFamily="34" charset="0"/>
              </a:rPr>
              <a:t>Paryatanam</a:t>
            </a:r>
            <a:r>
              <a:rPr lang="en-US" sz="1700" dirty="0">
                <a:latin typeface="Bahnschrift Light SemiCondensed" panose="020B0502040204020203" pitchFamily="34" charset="0"/>
              </a:rPr>
              <a:t> offers a once-in-a-lifetime opportunity to journey to the Red Planet. You'll board a state-of-the-art spacecraft equipped for comfort and safety on this interplanetary adventure. Our expert crew will guide you through the cosmos, providing insights into Mars' mysteries. Upon arrival, step onto Martian soil, explore its unique landscapes, and engage in scientific experiments. Experience Earthrise from Mars, marvel at the Martian sunset, and gain a profound understanding of our neighboring planet. Join us on this historic expedition, where the boundaries of human exploration are pushed, and the wonders of Mars await your discovery.</a:t>
            </a:r>
          </a:p>
        </p:txBody>
      </p:sp>
    </p:spTree>
    <p:extLst>
      <p:ext uri="{BB962C8B-B14F-4D97-AF65-F5344CB8AC3E}">
        <p14:creationId xmlns:p14="http://schemas.microsoft.com/office/powerpoint/2010/main" val="1661155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72D5C1-5168-479E-84CA-26F598A3F351}"/>
              </a:ext>
            </a:extLst>
          </p:cNvPr>
          <p:cNvSpPr txBox="1"/>
          <p:nvPr/>
        </p:nvSpPr>
        <p:spPr>
          <a:xfrm>
            <a:off x="7390261" y="-280737"/>
            <a:ext cx="4978202" cy="243294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900" dirty="0">
                <a:latin typeface="Perpetua Titling MT" panose="02020502060505020804" pitchFamily="18" charset="0"/>
                <a:ea typeface="+mj-ea"/>
                <a:cs typeface="+mj-cs"/>
              </a:rPr>
              <a:t>Mars Expedition Itinerary</a:t>
            </a:r>
          </a:p>
          <a:p>
            <a:pPr>
              <a:lnSpc>
                <a:spcPct val="90000"/>
              </a:lnSpc>
              <a:spcBef>
                <a:spcPct val="0"/>
              </a:spcBef>
              <a:spcAft>
                <a:spcPts val="600"/>
              </a:spcAft>
            </a:pPr>
            <a:r>
              <a:rPr lang="en-US" sz="3200" dirty="0">
                <a:latin typeface="+mj-lt"/>
                <a:ea typeface="+mj-ea"/>
                <a:cs typeface="+mj-cs"/>
              </a:rPr>
              <a:t> </a:t>
            </a:r>
          </a:p>
        </p:txBody>
      </p:sp>
      <p:pic>
        <p:nvPicPr>
          <p:cNvPr id="5" name="Picture 4">
            <a:extLst>
              <a:ext uri="{FF2B5EF4-FFF2-40B4-BE49-F238E27FC236}">
                <a16:creationId xmlns:a16="http://schemas.microsoft.com/office/drawing/2014/main" id="{03F76968-746C-4C09-A39C-C64D9A6DA797}"/>
              </a:ext>
            </a:extLst>
          </p:cNvPr>
          <p:cNvPicPr>
            <a:picLocks noChangeAspect="1"/>
          </p:cNvPicPr>
          <p:nvPr/>
        </p:nvPicPr>
        <p:blipFill rotWithShape="1">
          <a:blip r:embed="rId2"/>
          <a:srcRect l="25224" r="14160"/>
          <a:stretch/>
        </p:blipFill>
        <p:spPr>
          <a:xfrm>
            <a:off x="20" y="10"/>
            <a:ext cx="7390243" cy="6857990"/>
          </a:xfrm>
          <a:prstGeom prst="rect">
            <a:avLst/>
          </a:prstGeom>
        </p:spPr>
      </p:pic>
      <p:sp>
        <p:nvSpPr>
          <p:cNvPr id="10" name="Rectangle 9">
            <a:extLst>
              <a:ext uri="{FF2B5EF4-FFF2-40B4-BE49-F238E27FC236}">
                <a16:creationId xmlns:a16="http://schemas.microsoft.com/office/drawing/2014/main" id="{AE3A741D-C19B-960A-5803-1C5887147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879677" y="2347416"/>
            <a:ext cx="1630908" cy="7390262"/>
          </a:xfrm>
          <a:prstGeom prst="rect">
            <a:avLst/>
          </a:prstGeom>
          <a:gradFill>
            <a:gsLst>
              <a:gs pos="0">
                <a:schemeClr val="accent5"/>
              </a:gs>
              <a:gs pos="47000">
                <a:schemeClr val="accent2">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C39DE25-0E4E-0AA7-0932-1D78C2372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flipV="1">
            <a:off x="-1919061" y="1919060"/>
            <a:ext cx="6854280" cy="3016159"/>
          </a:xfrm>
          <a:prstGeom prst="rect">
            <a:avLst/>
          </a:prstGeom>
          <a:gradFill flip="none" rotWithShape="1">
            <a:gsLst>
              <a:gs pos="0">
                <a:schemeClr val="accent5"/>
              </a:gs>
              <a:gs pos="47000">
                <a:schemeClr val="accent2">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3">
            <a:extLst>
              <a:ext uri="{FF2B5EF4-FFF2-40B4-BE49-F238E27FC236}">
                <a16:creationId xmlns:a16="http://schemas.microsoft.com/office/drawing/2014/main" id="{8D6EA299-0840-6DEA-E670-C49AEBC87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461657" y="4425055"/>
            <a:ext cx="2928605" cy="2432945"/>
          </a:xfrm>
          <a:prstGeom prst="rect">
            <a:avLst/>
          </a:prstGeom>
          <a:gradFill flip="none" rotWithShape="1">
            <a:gsLst>
              <a:gs pos="0">
                <a:schemeClr val="accent2"/>
              </a:gs>
              <a:gs pos="51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3" name="TextBox 2">
            <a:extLst>
              <a:ext uri="{FF2B5EF4-FFF2-40B4-BE49-F238E27FC236}">
                <a16:creationId xmlns:a16="http://schemas.microsoft.com/office/drawing/2014/main" id="{807BDB55-4053-437C-9EA0-3C3A4434A7B7}"/>
              </a:ext>
            </a:extLst>
          </p:cNvPr>
          <p:cNvSpPr txBox="1"/>
          <p:nvPr/>
        </p:nvSpPr>
        <p:spPr>
          <a:xfrm>
            <a:off x="7477795" y="2478505"/>
            <a:ext cx="4661131" cy="4106779"/>
          </a:xfrm>
          <a:prstGeom prst="rect">
            <a:avLst/>
          </a:prstGeom>
        </p:spPr>
        <p:txBody>
          <a:bodyPr vert="horz" lIns="91440" tIns="45720" rIns="91440" bIns="45720" rtlCol="0" anchor="t">
            <a:normAutofit fontScale="55000" lnSpcReduction="20000"/>
          </a:bodyPr>
          <a:lstStyle/>
          <a:p>
            <a:pPr>
              <a:lnSpc>
                <a:spcPct val="90000"/>
              </a:lnSpc>
              <a:spcAft>
                <a:spcPts val="600"/>
              </a:spcAft>
            </a:pPr>
            <a:r>
              <a:rPr lang="en-US" sz="2900" b="1" dirty="0">
                <a:latin typeface="Bahnschrift Light SemiCondensed" panose="020B0502040204020203" pitchFamily="34" charset="0"/>
              </a:rPr>
              <a:t>Day 1: Departure from Earth</a:t>
            </a:r>
            <a:endParaRPr lang="en-US" sz="2900" dirty="0">
              <a:latin typeface="Bahnschrift Light SemiCondensed" panose="020B0502040204020203" pitchFamily="34" charset="0"/>
            </a:endParaRPr>
          </a:p>
          <a:p>
            <a:pPr>
              <a:lnSpc>
                <a:spcPct val="90000"/>
              </a:lnSpc>
              <a:spcAft>
                <a:spcPts val="600"/>
              </a:spcAft>
            </a:pPr>
            <a:r>
              <a:rPr lang="en-US" sz="2900" dirty="0">
                <a:latin typeface="Bahnschrift Light SemiCondensed" panose="020B0502040204020203" pitchFamily="34" charset="0"/>
              </a:rPr>
              <a:t>Departure from Earth on our spacecraft, equipped with state-of-the-art amenities.</a:t>
            </a:r>
          </a:p>
          <a:p>
            <a:pPr>
              <a:lnSpc>
                <a:spcPct val="90000"/>
              </a:lnSpc>
              <a:spcAft>
                <a:spcPts val="600"/>
              </a:spcAft>
            </a:pPr>
            <a:r>
              <a:rPr lang="en-US" sz="2900" dirty="0">
                <a:latin typeface="Bahnschrift Light SemiCondensed" panose="020B0502040204020203" pitchFamily="34" charset="0"/>
              </a:rPr>
              <a:t>Orientation and safety briefing by our expert crew.</a:t>
            </a:r>
          </a:p>
          <a:p>
            <a:pPr>
              <a:lnSpc>
                <a:spcPct val="90000"/>
              </a:lnSpc>
              <a:spcAft>
                <a:spcPts val="600"/>
              </a:spcAft>
            </a:pPr>
            <a:r>
              <a:rPr lang="en-US" sz="2900" dirty="0">
                <a:latin typeface="Bahnschrift Light SemiCondensed" panose="020B0502040204020203" pitchFamily="34" charset="0"/>
              </a:rPr>
              <a:t>Enjoy space cuisine while gazing at the stars.</a:t>
            </a:r>
          </a:p>
          <a:p>
            <a:pPr>
              <a:lnSpc>
                <a:spcPct val="90000"/>
              </a:lnSpc>
              <a:spcAft>
                <a:spcPts val="600"/>
              </a:spcAft>
            </a:pPr>
            <a:r>
              <a:rPr lang="en-US" sz="2900" b="1" dirty="0">
                <a:latin typeface="Bahnschrift Light SemiCondensed" panose="020B0502040204020203" pitchFamily="34" charset="0"/>
              </a:rPr>
              <a:t>Day 2-3: Transit to Mars</a:t>
            </a:r>
            <a:endParaRPr lang="en-US" sz="2900" dirty="0">
              <a:latin typeface="Bahnschrift Light SemiCondensed" panose="020B0502040204020203" pitchFamily="34" charset="0"/>
            </a:endParaRPr>
          </a:p>
          <a:p>
            <a:pPr>
              <a:lnSpc>
                <a:spcPct val="90000"/>
              </a:lnSpc>
              <a:spcAft>
                <a:spcPts val="600"/>
              </a:spcAft>
            </a:pPr>
            <a:r>
              <a:rPr lang="en-US" sz="2900" dirty="0">
                <a:latin typeface="Bahnschrift Light SemiCondensed" panose="020B0502040204020203" pitchFamily="34" charset="0"/>
              </a:rPr>
              <a:t>In-flight educational sessions about Mars, its history, and significance.</a:t>
            </a:r>
          </a:p>
          <a:p>
            <a:pPr>
              <a:lnSpc>
                <a:spcPct val="90000"/>
              </a:lnSpc>
              <a:spcAft>
                <a:spcPts val="600"/>
              </a:spcAft>
            </a:pPr>
            <a:r>
              <a:rPr lang="en-US" sz="2900" dirty="0">
                <a:latin typeface="Bahnschrift Light SemiCondensed" panose="020B0502040204020203" pitchFamily="34" charset="0"/>
              </a:rPr>
              <a:t>Opportunity for stargazing and celestial observation.</a:t>
            </a:r>
          </a:p>
          <a:p>
            <a:pPr>
              <a:lnSpc>
                <a:spcPct val="90000"/>
              </a:lnSpc>
              <a:spcAft>
                <a:spcPts val="600"/>
              </a:spcAft>
            </a:pPr>
            <a:r>
              <a:rPr lang="en-US" sz="2900" b="1" dirty="0">
                <a:latin typeface="Bahnschrift Light SemiCondensed" panose="020B0502040204020203" pitchFamily="34" charset="0"/>
              </a:rPr>
              <a:t>Day 4: Arrival at Mars</a:t>
            </a:r>
            <a:endParaRPr lang="en-US" sz="2900" dirty="0">
              <a:latin typeface="Bahnschrift Light SemiCondensed" panose="020B0502040204020203" pitchFamily="34" charset="0"/>
            </a:endParaRPr>
          </a:p>
          <a:p>
            <a:pPr>
              <a:lnSpc>
                <a:spcPct val="90000"/>
              </a:lnSpc>
              <a:spcAft>
                <a:spcPts val="600"/>
              </a:spcAft>
            </a:pPr>
            <a:r>
              <a:rPr lang="en-US" sz="2900" dirty="0">
                <a:latin typeface="Bahnschrift Light SemiCondensed" panose="020B0502040204020203" pitchFamily="34" charset="0"/>
              </a:rPr>
              <a:t>Witness the Red Planet's approach and descent.</a:t>
            </a:r>
          </a:p>
          <a:p>
            <a:pPr>
              <a:lnSpc>
                <a:spcPct val="90000"/>
              </a:lnSpc>
              <a:spcAft>
                <a:spcPts val="600"/>
              </a:spcAft>
            </a:pPr>
            <a:r>
              <a:rPr lang="en-US" sz="2900" dirty="0">
                <a:latin typeface="Bahnschrift Light SemiCondensed" panose="020B0502040204020203" pitchFamily="34" charset="0"/>
              </a:rPr>
              <a:t>Land at the historic landing site of the Viking 1 mission.</a:t>
            </a:r>
          </a:p>
          <a:p>
            <a:pPr>
              <a:lnSpc>
                <a:spcPct val="90000"/>
              </a:lnSpc>
              <a:spcAft>
                <a:spcPts val="600"/>
              </a:spcAft>
            </a:pPr>
            <a:r>
              <a:rPr lang="en-US" sz="2900" b="1" dirty="0">
                <a:latin typeface="Bahnschrift Light SemiCondensed" panose="020B0502040204020203" pitchFamily="34" charset="0"/>
              </a:rPr>
              <a:t>Day 5-7: Viking 1 Landing Site Exploration</a:t>
            </a:r>
            <a:endParaRPr lang="en-US" sz="2900" dirty="0">
              <a:latin typeface="Bahnschrift Light SemiCondensed" panose="020B0502040204020203" pitchFamily="34" charset="0"/>
            </a:endParaRPr>
          </a:p>
          <a:p>
            <a:pPr>
              <a:lnSpc>
                <a:spcPct val="90000"/>
              </a:lnSpc>
              <a:spcAft>
                <a:spcPts val="600"/>
              </a:spcAft>
            </a:pPr>
            <a:r>
              <a:rPr lang="en-US" sz="2900" dirty="0">
                <a:latin typeface="Bahnschrift Light SemiCondensed" panose="020B0502040204020203" pitchFamily="34" charset="0"/>
              </a:rPr>
              <a:t>EVA (extravehicular activity) on Martian surface.</a:t>
            </a:r>
          </a:p>
          <a:p>
            <a:pPr>
              <a:lnSpc>
                <a:spcPct val="90000"/>
              </a:lnSpc>
              <a:spcAft>
                <a:spcPts val="600"/>
              </a:spcAft>
            </a:pPr>
            <a:r>
              <a:rPr lang="en-US" sz="2900" dirty="0">
                <a:latin typeface="Bahnschrift Light SemiCondensed" panose="020B0502040204020203" pitchFamily="34" charset="0"/>
              </a:rPr>
              <a:t>Explore the Viking 1 landing site, collect samples, and conduct experiments.</a:t>
            </a:r>
          </a:p>
          <a:p>
            <a:pPr>
              <a:lnSpc>
                <a:spcPct val="90000"/>
              </a:lnSpc>
              <a:spcAft>
                <a:spcPts val="600"/>
              </a:spcAft>
            </a:pPr>
            <a:r>
              <a:rPr lang="en-US" sz="2900" dirty="0">
                <a:latin typeface="Bahnschrift Light SemiCondensed" panose="020B0502040204020203" pitchFamily="34" charset="0"/>
              </a:rPr>
              <a:t>Camping on Mars for a unique experience.</a:t>
            </a:r>
          </a:p>
          <a:p>
            <a:pPr indent="-228600">
              <a:lnSpc>
                <a:spcPct val="90000"/>
              </a:lnSpc>
              <a:spcAft>
                <a:spcPts val="600"/>
              </a:spcAft>
              <a:buFont typeface="Arial" panose="020B0604020202020204" pitchFamily="34" charset="0"/>
              <a:buChar char="•"/>
            </a:pPr>
            <a:endParaRPr lang="en-US" sz="800" dirty="0"/>
          </a:p>
        </p:txBody>
      </p:sp>
    </p:spTree>
    <p:extLst>
      <p:ext uri="{BB962C8B-B14F-4D97-AF65-F5344CB8AC3E}">
        <p14:creationId xmlns:p14="http://schemas.microsoft.com/office/powerpoint/2010/main" val="3947871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3D654FD-9378-4AD2-A4B5-5781FF987A4C}"/>
              </a:ext>
            </a:extLst>
          </p:cNvPr>
          <p:cNvPicPr>
            <a:picLocks noChangeAspect="1"/>
          </p:cNvPicPr>
          <p:nvPr/>
        </p:nvPicPr>
        <p:blipFill rotWithShape="1">
          <a:blip r:embed="rId2"/>
          <a:srcRect l="23363" r="8416" b="1"/>
          <a:stretch/>
        </p:blipFill>
        <p:spPr>
          <a:xfrm>
            <a:off x="-1" y="-2"/>
            <a:ext cx="6096001" cy="6858002"/>
          </a:xfrm>
          <a:prstGeom prst="rect">
            <a:avLst/>
          </a:prstGeom>
        </p:spPr>
      </p:pic>
      <p:sp>
        <p:nvSpPr>
          <p:cNvPr id="2" name="TextBox 1">
            <a:extLst>
              <a:ext uri="{FF2B5EF4-FFF2-40B4-BE49-F238E27FC236}">
                <a16:creationId xmlns:a16="http://schemas.microsoft.com/office/drawing/2014/main" id="{84793853-CF2B-4422-8410-E77C61D7F264}"/>
              </a:ext>
            </a:extLst>
          </p:cNvPr>
          <p:cNvSpPr txBox="1"/>
          <p:nvPr/>
        </p:nvSpPr>
        <p:spPr>
          <a:xfrm>
            <a:off x="6096000" y="-2"/>
            <a:ext cx="5911516" cy="7202905"/>
          </a:xfrm>
          <a:prstGeom prst="rect">
            <a:avLst/>
          </a:prstGeom>
        </p:spPr>
        <p:txBody>
          <a:bodyPr vert="horz" lIns="91440" tIns="45720" rIns="91440" bIns="45720" rtlCol="0" anchor="ctr">
            <a:normAutofit/>
          </a:bodyPr>
          <a:lstStyle/>
          <a:p>
            <a:pPr>
              <a:lnSpc>
                <a:spcPct val="90000"/>
              </a:lnSpc>
              <a:spcAft>
                <a:spcPts val="600"/>
              </a:spcAft>
            </a:pPr>
            <a:r>
              <a:rPr lang="en-US" sz="1400" b="1" dirty="0">
                <a:latin typeface="Bahnschrift Light SemiCondensed" panose="020B0502040204020203" pitchFamily="34" charset="0"/>
              </a:rPr>
              <a:t>Day 8: Departure to Valles </a:t>
            </a:r>
            <a:r>
              <a:rPr lang="en-US" sz="1400" b="1" dirty="0" err="1">
                <a:latin typeface="Bahnschrift Light SemiCondensed" panose="020B0502040204020203" pitchFamily="34" charset="0"/>
              </a:rPr>
              <a:t>Marineris</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Launch from Viking 1 site towards Valles </a:t>
            </a:r>
            <a:r>
              <a:rPr lang="en-US" sz="1400" dirty="0" err="1">
                <a:latin typeface="Bahnschrift Light SemiCondensed" panose="020B0502040204020203" pitchFamily="34" charset="0"/>
              </a:rPr>
              <a:t>Marineris</a:t>
            </a:r>
            <a:r>
              <a:rPr lang="en-US" sz="1400" dirty="0">
                <a:latin typeface="Bahnschrift Light SemiCondensed" panose="020B0502040204020203" pitchFamily="34" charset="0"/>
              </a:rPr>
              <a:t>.</a:t>
            </a:r>
          </a:p>
          <a:p>
            <a:pPr>
              <a:lnSpc>
                <a:spcPct val="90000"/>
              </a:lnSpc>
              <a:spcAft>
                <a:spcPts val="600"/>
              </a:spcAft>
            </a:pPr>
            <a:r>
              <a:rPr lang="en-US" sz="1400" dirty="0">
                <a:latin typeface="Bahnschrift Light SemiCondensed" panose="020B0502040204020203" pitchFamily="34" charset="0"/>
              </a:rPr>
              <a:t>Stunning views of Martian landscapes during transit.</a:t>
            </a:r>
          </a:p>
          <a:p>
            <a:pPr>
              <a:lnSpc>
                <a:spcPct val="90000"/>
              </a:lnSpc>
              <a:spcAft>
                <a:spcPts val="600"/>
              </a:spcAft>
            </a:pPr>
            <a:r>
              <a:rPr lang="en-US" sz="1400" b="1" dirty="0">
                <a:latin typeface="Bahnschrift Light SemiCondensed" panose="020B0502040204020203" pitchFamily="34" charset="0"/>
              </a:rPr>
              <a:t>Day 9-11: Valles </a:t>
            </a:r>
            <a:r>
              <a:rPr lang="en-US" sz="1400" b="1" dirty="0" err="1">
                <a:latin typeface="Bahnschrift Light SemiCondensed" panose="020B0502040204020203" pitchFamily="34" charset="0"/>
              </a:rPr>
              <a:t>Marineris</a:t>
            </a:r>
            <a:r>
              <a:rPr lang="en-US" sz="1400" b="1" dirty="0">
                <a:latin typeface="Bahnschrift Light SemiCondensed" panose="020B0502040204020203" pitchFamily="34" charset="0"/>
              </a:rPr>
              <a:t> Exploration</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Land near Valles </a:t>
            </a:r>
            <a:r>
              <a:rPr lang="en-US" sz="1400" dirty="0" err="1">
                <a:latin typeface="Bahnschrift Light SemiCondensed" panose="020B0502040204020203" pitchFamily="34" charset="0"/>
              </a:rPr>
              <a:t>Marineris</a:t>
            </a:r>
            <a:r>
              <a:rPr lang="en-US" sz="1400" dirty="0">
                <a:latin typeface="Bahnschrift Light SemiCondensed" panose="020B0502040204020203" pitchFamily="34" charset="0"/>
              </a:rPr>
              <a:t>, the largest canyon in the solar system.</a:t>
            </a:r>
          </a:p>
          <a:p>
            <a:pPr>
              <a:lnSpc>
                <a:spcPct val="90000"/>
              </a:lnSpc>
              <a:spcAft>
                <a:spcPts val="600"/>
              </a:spcAft>
            </a:pPr>
            <a:r>
              <a:rPr lang="en-US" sz="1400" dirty="0">
                <a:latin typeface="Bahnschrift Light SemiCondensed" panose="020B0502040204020203" pitchFamily="34" charset="0"/>
              </a:rPr>
              <a:t>Conduct geological studies, rover excursions, and breathtaking hikes</a:t>
            </a:r>
          </a:p>
          <a:p>
            <a:pPr>
              <a:lnSpc>
                <a:spcPct val="90000"/>
              </a:lnSpc>
              <a:spcAft>
                <a:spcPts val="600"/>
              </a:spcAft>
            </a:pPr>
            <a:r>
              <a:rPr lang="en-US" sz="1400" dirty="0">
                <a:latin typeface="Bahnschrift Light SemiCondensed" panose="020B0502040204020203" pitchFamily="34" charset="0"/>
              </a:rPr>
              <a:t>along the Martian canyon's rim.</a:t>
            </a:r>
          </a:p>
          <a:p>
            <a:pPr>
              <a:lnSpc>
                <a:spcPct val="90000"/>
              </a:lnSpc>
              <a:spcAft>
                <a:spcPts val="600"/>
              </a:spcAft>
            </a:pPr>
            <a:r>
              <a:rPr lang="en-US" sz="1400" b="1" dirty="0">
                <a:latin typeface="Bahnschrift Light SemiCondensed" panose="020B0502040204020203" pitchFamily="34" charset="0"/>
              </a:rPr>
              <a:t>Day 12: Olympus Mons Expedition</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Travel to the Olympus Mons region, the largest volcano in the solar </a:t>
            </a:r>
          </a:p>
          <a:p>
            <a:pPr>
              <a:lnSpc>
                <a:spcPct val="90000"/>
              </a:lnSpc>
              <a:spcAft>
                <a:spcPts val="600"/>
              </a:spcAft>
            </a:pPr>
            <a:r>
              <a:rPr lang="en-US" sz="1400" dirty="0">
                <a:latin typeface="Bahnschrift Light SemiCondensed" panose="020B0502040204020203" pitchFamily="34" charset="0"/>
              </a:rPr>
              <a:t>system.</a:t>
            </a:r>
          </a:p>
          <a:p>
            <a:pPr>
              <a:lnSpc>
                <a:spcPct val="90000"/>
              </a:lnSpc>
              <a:spcAft>
                <a:spcPts val="600"/>
              </a:spcAft>
            </a:pPr>
            <a:r>
              <a:rPr lang="en-US" sz="1400" dirty="0">
                <a:latin typeface="Bahnschrift Light SemiCondensed" panose="020B0502040204020203" pitchFamily="34" charset="0"/>
              </a:rPr>
              <a:t>Explore the volcano's base and surrounding terrain.</a:t>
            </a:r>
          </a:p>
          <a:p>
            <a:pPr>
              <a:lnSpc>
                <a:spcPct val="90000"/>
              </a:lnSpc>
              <a:spcAft>
                <a:spcPts val="600"/>
              </a:spcAft>
            </a:pPr>
            <a:r>
              <a:rPr lang="en-US" sz="1400" b="1" dirty="0">
                <a:latin typeface="Bahnschrift Light SemiCondensed" panose="020B0502040204020203" pitchFamily="34" charset="0"/>
              </a:rPr>
              <a:t>Day 13-15: Olympus Mons Summit</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Ascend Olympus Mons with the support of our experienced guides.</a:t>
            </a:r>
          </a:p>
          <a:p>
            <a:pPr>
              <a:lnSpc>
                <a:spcPct val="90000"/>
              </a:lnSpc>
              <a:spcAft>
                <a:spcPts val="600"/>
              </a:spcAft>
            </a:pPr>
            <a:r>
              <a:rPr lang="en-US" sz="1400" dirty="0">
                <a:latin typeface="Bahnschrift Light SemiCondensed" panose="020B0502040204020203" pitchFamily="34" charset="0"/>
              </a:rPr>
              <a:t>Reach the summit for panoramic views of Mars and the cosmos.</a:t>
            </a:r>
          </a:p>
          <a:p>
            <a:pPr>
              <a:lnSpc>
                <a:spcPct val="90000"/>
              </a:lnSpc>
              <a:spcAft>
                <a:spcPts val="600"/>
              </a:spcAft>
            </a:pPr>
            <a:r>
              <a:rPr lang="en-US" sz="1400" dirty="0">
                <a:latin typeface="Bahnschrift Light SemiCondensed" panose="020B0502040204020203" pitchFamily="34" charset="0"/>
              </a:rPr>
              <a:t>Study volcanic activity and Martian geology.</a:t>
            </a:r>
          </a:p>
          <a:p>
            <a:pPr>
              <a:lnSpc>
                <a:spcPct val="90000"/>
              </a:lnSpc>
              <a:spcAft>
                <a:spcPts val="600"/>
              </a:spcAft>
            </a:pPr>
            <a:r>
              <a:rPr lang="en-US" sz="1400" b="1" dirty="0">
                <a:latin typeface="Bahnschrift Light SemiCondensed" panose="020B0502040204020203" pitchFamily="34" charset="0"/>
              </a:rPr>
              <a:t>Day 16: Return to Earth</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Departure from Mars and initiate the journey back to Earth.</a:t>
            </a:r>
          </a:p>
          <a:p>
            <a:pPr>
              <a:lnSpc>
                <a:spcPct val="90000"/>
              </a:lnSpc>
              <a:spcAft>
                <a:spcPts val="600"/>
              </a:spcAft>
            </a:pPr>
            <a:r>
              <a:rPr lang="en-US" sz="1400" dirty="0">
                <a:latin typeface="Bahnschrift Light SemiCondensed" panose="020B0502040204020203" pitchFamily="34" charset="0"/>
              </a:rPr>
              <a:t>Reflect on your Mars adventure during the return trip.</a:t>
            </a:r>
          </a:p>
          <a:p>
            <a:pPr>
              <a:lnSpc>
                <a:spcPct val="90000"/>
              </a:lnSpc>
              <a:spcAft>
                <a:spcPts val="600"/>
              </a:spcAft>
            </a:pPr>
            <a:r>
              <a:rPr lang="en-US" sz="1400" b="1" dirty="0">
                <a:latin typeface="Bahnschrift Light SemiCondensed" panose="020B0502040204020203" pitchFamily="34" charset="0"/>
              </a:rPr>
              <a:t>Day 17-18: Transit Back to Earth</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Debriefing and sharing of experiences with fellow travelers.</a:t>
            </a:r>
          </a:p>
          <a:p>
            <a:pPr>
              <a:lnSpc>
                <a:spcPct val="90000"/>
              </a:lnSpc>
              <a:spcAft>
                <a:spcPts val="600"/>
              </a:spcAft>
            </a:pPr>
            <a:r>
              <a:rPr lang="en-US" sz="1400" dirty="0">
                <a:latin typeface="Bahnschrift Light SemiCondensed" panose="020B0502040204020203" pitchFamily="34" charset="0"/>
              </a:rPr>
              <a:t>Final stargazing and celestial observations.</a:t>
            </a:r>
          </a:p>
          <a:p>
            <a:pPr>
              <a:lnSpc>
                <a:spcPct val="90000"/>
              </a:lnSpc>
              <a:spcAft>
                <a:spcPts val="600"/>
              </a:spcAft>
            </a:pPr>
            <a:r>
              <a:rPr lang="en-US" sz="1400" b="1" dirty="0">
                <a:latin typeface="Bahnschrift Light SemiCondensed" panose="020B0502040204020203" pitchFamily="34" charset="0"/>
              </a:rPr>
              <a:t>Day 19: Arrival Back on Earth</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Reentry and landing on Earth, marking the end of your epic Mars</a:t>
            </a:r>
          </a:p>
          <a:p>
            <a:pPr>
              <a:lnSpc>
                <a:spcPct val="90000"/>
              </a:lnSpc>
              <a:spcAft>
                <a:spcPts val="600"/>
              </a:spcAft>
            </a:pPr>
            <a:r>
              <a:rPr lang="en-US" sz="1400" dirty="0">
                <a:latin typeface="Bahnschrift Light SemiCondensed" panose="020B0502040204020203" pitchFamily="34" charset="0"/>
              </a:rPr>
              <a:t>Expedition.</a:t>
            </a:r>
          </a:p>
          <a:p>
            <a:pPr indent="-228600">
              <a:lnSpc>
                <a:spcPct val="90000"/>
              </a:lnSpc>
              <a:spcAft>
                <a:spcPts val="600"/>
              </a:spcAft>
              <a:buFont typeface="Arial" panose="020B0604020202020204" pitchFamily="34" charset="0"/>
              <a:buChar char="•"/>
            </a:pPr>
            <a:endParaRPr lang="en-US" sz="700" dirty="0"/>
          </a:p>
        </p:txBody>
      </p:sp>
    </p:spTree>
    <p:extLst>
      <p:ext uri="{BB962C8B-B14F-4D97-AF65-F5344CB8AC3E}">
        <p14:creationId xmlns:p14="http://schemas.microsoft.com/office/powerpoint/2010/main" val="192258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0AB619A0-2114-4780-B2D9-1D66429E0EA9}"/>
              </a:ext>
            </a:extLst>
          </p:cNvPr>
          <p:cNvSpPr txBox="1"/>
          <p:nvPr/>
        </p:nvSpPr>
        <p:spPr>
          <a:xfrm>
            <a:off x="470452" y="335531"/>
            <a:ext cx="4619621" cy="6313921"/>
          </a:xfrm>
          <a:prstGeom prst="rect">
            <a:avLst/>
          </a:prstGeom>
        </p:spPr>
        <p:txBody>
          <a:bodyPr vert="horz" lIns="91440" tIns="45720" rIns="91440" bIns="45720" rtlCol="0">
            <a:normAutofit/>
          </a:bodyPr>
          <a:lstStyle/>
          <a:p>
            <a:pPr>
              <a:lnSpc>
                <a:spcPct val="90000"/>
              </a:lnSpc>
              <a:spcAft>
                <a:spcPts val="600"/>
              </a:spcAft>
            </a:pPr>
            <a:r>
              <a:rPr lang="en-US" sz="4000" dirty="0">
                <a:latin typeface="Perpetua Titling MT" panose="02020502060505020804" pitchFamily="18" charset="0"/>
              </a:rPr>
              <a:t>Lunar Getaway with Akasha </a:t>
            </a:r>
            <a:r>
              <a:rPr lang="en-US" sz="4000" dirty="0" err="1">
                <a:latin typeface="Perpetua Titling MT" panose="02020502060505020804" pitchFamily="18" charset="0"/>
              </a:rPr>
              <a:t>Paryatanam</a:t>
            </a:r>
            <a:endParaRPr lang="en-US" sz="4000" dirty="0">
              <a:latin typeface="Perpetua Titling MT" panose="02020502060505020804" pitchFamily="18" charset="0"/>
            </a:endParaRPr>
          </a:p>
          <a:p>
            <a:pPr>
              <a:lnSpc>
                <a:spcPct val="90000"/>
              </a:lnSpc>
              <a:spcAft>
                <a:spcPts val="600"/>
              </a:spcAft>
            </a:pPr>
            <a:r>
              <a:rPr lang="en-US" sz="1600" dirty="0">
                <a:latin typeface="Bahnschrift Light SemiCondensed" panose="020B0502040204020203" pitchFamily="34" charset="0"/>
              </a:rPr>
              <a:t>Embark on a celestial journey like no other with our Lunar Getaway experience. Depart Earth aboard our cutting-edge spacecraft, setting a course for the Moon. As you approach our lunar neighbor, witness the awe-inspiring Earthrise from the Moon's surface—a sight few have ever seen.</a:t>
            </a:r>
          </a:p>
          <a:p>
            <a:pPr>
              <a:lnSpc>
                <a:spcPct val="90000"/>
              </a:lnSpc>
              <a:spcAft>
                <a:spcPts val="600"/>
              </a:spcAft>
            </a:pPr>
            <a:r>
              <a:rPr lang="en-US" sz="1600" dirty="0">
                <a:latin typeface="Bahnschrift Light SemiCondensed" panose="020B0502040204020203" pitchFamily="34" charset="0"/>
              </a:rPr>
              <a:t>Upon landing, step onto lunar soil and become part of the exclusive club of moonwalkers. Explore the Moon's rugged terrain, collecting lunar samples and conducting experiments. Our expert guides will offer insights into lunar history and geology. Spend nights beneath the stars, gazing at the Earth from the tranquility of the Moon.</a:t>
            </a:r>
          </a:p>
          <a:p>
            <a:pPr>
              <a:lnSpc>
                <a:spcPct val="90000"/>
              </a:lnSpc>
              <a:spcAft>
                <a:spcPts val="600"/>
              </a:spcAft>
            </a:pPr>
            <a:r>
              <a:rPr lang="en-US" sz="1600" dirty="0">
                <a:latin typeface="Bahnschrift Light SemiCondensed" panose="020B0502040204020203" pitchFamily="34" charset="0"/>
              </a:rPr>
              <a:t>Whether you're an aspiring astronaut, a space enthusiast, or simply curious about our celestial neighbor, our Lunar Getaway promises an unforgettable adventure beyond the bounds of Earth, where the wonders of the Moon await your discovery.</a:t>
            </a:r>
          </a:p>
          <a:p>
            <a:pPr indent="-228600">
              <a:lnSpc>
                <a:spcPct val="90000"/>
              </a:lnSpc>
              <a:spcAft>
                <a:spcPts val="600"/>
              </a:spcAft>
              <a:buFont typeface="Arial" panose="020B0604020202020204" pitchFamily="34" charset="0"/>
              <a:buChar char="•"/>
            </a:pPr>
            <a:endParaRPr lang="en-US" sz="1400" dirty="0"/>
          </a:p>
        </p:txBody>
      </p:sp>
      <p:pic>
        <p:nvPicPr>
          <p:cNvPr id="3" name="Picture 2">
            <a:extLst>
              <a:ext uri="{FF2B5EF4-FFF2-40B4-BE49-F238E27FC236}">
                <a16:creationId xmlns:a16="http://schemas.microsoft.com/office/drawing/2014/main" id="{B8F2D0C9-04FA-4B30-8C8D-E0E346329332}"/>
              </a:ext>
            </a:extLst>
          </p:cNvPr>
          <p:cNvPicPr>
            <a:picLocks noChangeAspect="1"/>
          </p:cNvPicPr>
          <p:nvPr/>
        </p:nvPicPr>
        <p:blipFill rotWithShape="1">
          <a:blip r:embed="rId2"/>
          <a:srcRect l="29042" r="13139"/>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316887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8">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02EBFA83-D4DB-4CA0-B229-9E44634D7F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Picture 12">
            <a:extLst>
              <a:ext uri="{FF2B5EF4-FFF2-40B4-BE49-F238E27FC236}">
                <a16:creationId xmlns:a16="http://schemas.microsoft.com/office/drawing/2014/main" id="{B0DAC8FB-A162-44E3-A606-C855A03A5B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952" cy="6862380"/>
          </a:xfrm>
          <a:prstGeom prst="rect">
            <a:avLst/>
          </a:prstGeom>
        </p:spPr>
      </p:pic>
      <p:sp>
        <p:nvSpPr>
          <p:cNvPr id="15" name="Rectangle 14">
            <a:extLst>
              <a:ext uri="{FF2B5EF4-FFF2-40B4-BE49-F238E27FC236}">
                <a16:creationId xmlns:a16="http://schemas.microsoft.com/office/drawing/2014/main" id="{21BDEC81-16A7-4451-B893-C1500008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26A515A1-4D80-430E-BE0A-71A290516A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542" y="729175"/>
            <a:ext cx="11099352" cy="5399650"/>
          </a:xfrm>
          <a:prstGeom prst="rect">
            <a:avLst/>
          </a:pr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pic>
        <p:nvPicPr>
          <p:cNvPr id="4" name="Picture 3">
            <a:extLst>
              <a:ext uri="{FF2B5EF4-FFF2-40B4-BE49-F238E27FC236}">
                <a16:creationId xmlns:a16="http://schemas.microsoft.com/office/drawing/2014/main" id="{358F75EC-9671-48A7-9957-06333A623D5E}"/>
              </a:ext>
            </a:extLst>
          </p:cNvPr>
          <p:cNvPicPr>
            <a:picLocks noChangeAspect="1"/>
          </p:cNvPicPr>
          <p:nvPr/>
        </p:nvPicPr>
        <p:blipFill>
          <a:blip r:embed="rId3"/>
          <a:stretch>
            <a:fillRect/>
          </a:stretch>
        </p:blipFill>
        <p:spPr>
          <a:xfrm>
            <a:off x="720807" y="1989179"/>
            <a:ext cx="5468347" cy="2870881"/>
          </a:xfrm>
          <a:prstGeom prst="rect">
            <a:avLst/>
          </a:prstGeom>
        </p:spPr>
      </p:pic>
      <p:sp>
        <p:nvSpPr>
          <p:cNvPr id="3" name="TextBox 2">
            <a:extLst>
              <a:ext uri="{FF2B5EF4-FFF2-40B4-BE49-F238E27FC236}">
                <a16:creationId xmlns:a16="http://schemas.microsoft.com/office/drawing/2014/main" id="{106E566A-7708-4D23-8AB8-66A11D735010}"/>
              </a:ext>
            </a:extLst>
          </p:cNvPr>
          <p:cNvSpPr txBox="1"/>
          <p:nvPr/>
        </p:nvSpPr>
        <p:spPr>
          <a:xfrm>
            <a:off x="6096000" y="729175"/>
            <a:ext cx="5468346" cy="5399650"/>
          </a:xfrm>
          <a:prstGeom prst="rect">
            <a:avLst/>
          </a:prstGeom>
        </p:spPr>
        <p:txBody>
          <a:bodyPr vert="horz" lIns="91440" tIns="45720" rIns="91440" bIns="45720" rtlCol="0">
            <a:normAutofit/>
          </a:bodyPr>
          <a:lstStyle/>
          <a:p>
            <a:pPr>
              <a:lnSpc>
                <a:spcPct val="90000"/>
              </a:lnSpc>
              <a:spcAft>
                <a:spcPts val="600"/>
              </a:spcAft>
            </a:pPr>
            <a:r>
              <a:rPr lang="en-US" sz="3200" b="1" dirty="0">
                <a:latin typeface="Perpetua Titling MT" panose="02020502060505020804" pitchFamily="18" charset="0"/>
              </a:rPr>
              <a:t>Lunar Getaway Itinerary</a:t>
            </a:r>
            <a:endParaRPr lang="en-US" sz="3200" dirty="0">
              <a:latin typeface="Perpetua Titling MT" panose="02020502060505020804" pitchFamily="18" charset="0"/>
            </a:endParaRPr>
          </a:p>
          <a:p>
            <a:pPr>
              <a:lnSpc>
                <a:spcPct val="90000"/>
              </a:lnSpc>
              <a:spcAft>
                <a:spcPts val="600"/>
              </a:spcAft>
            </a:pPr>
            <a:r>
              <a:rPr lang="en-US" sz="1400" b="1" dirty="0">
                <a:latin typeface="Bahnschrift Light SemiCondensed" panose="020B0502040204020203" pitchFamily="34" charset="0"/>
              </a:rPr>
              <a:t>Day 1: Departure from Earth</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Depart Earth aboard our spacecraft, equipped with modern amenities for comfort and safety.</a:t>
            </a:r>
          </a:p>
          <a:p>
            <a:pPr>
              <a:lnSpc>
                <a:spcPct val="90000"/>
              </a:lnSpc>
              <a:spcAft>
                <a:spcPts val="600"/>
              </a:spcAft>
            </a:pPr>
            <a:r>
              <a:rPr lang="en-US" sz="1400" dirty="0">
                <a:latin typeface="Bahnschrift Light SemiCondensed" panose="020B0502040204020203" pitchFamily="34" charset="0"/>
              </a:rPr>
              <a:t>Orientation and safety briefing by our expert lunar crew.</a:t>
            </a:r>
          </a:p>
          <a:p>
            <a:pPr>
              <a:lnSpc>
                <a:spcPct val="90000"/>
              </a:lnSpc>
              <a:spcAft>
                <a:spcPts val="600"/>
              </a:spcAft>
            </a:pPr>
            <a:r>
              <a:rPr lang="en-US" sz="1400" dirty="0">
                <a:latin typeface="Bahnschrift Light SemiCondensed" panose="020B0502040204020203" pitchFamily="34" charset="0"/>
              </a:rPr>
              <a:t>Enjoy space cuisine while getting to know your fellow travelers.</a:t>
            </a:r>
          </a:p>
          <a:p>
            <a:pPr>
              <a:lnSpc>
                <a:spcPct val="90000"/>
              </a:lnSpc>
              <a:spcAft>
                <a:spcPts val="600"/>
              </a:spcAft>
            </a:pPr>
            <a:r>
              <a:rPr lang="en-US" sz="1400" b="1" dirty="0">
                <a:latin typeface="Bahnschrift Light SemiCondensed" panose="020B0502040204020203" pitchFamily="34" charset="0"/>
              </a:rPr>
              <a:t>Day 2-3: Transit to the Moon</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Educational sessions about lunar history and significance.</a:t>
            </a:r>
          </a:p>
          <a:p>
            <a:pPr>
              <a:lnSpc>
                <a:spcPct val="90000"/>
              </a:lnSpc>
              <a:spcAft>
                <a:spcPts val="600"/>
              </a:spcAft>
            </a:pPr>
            <a:r>
              <a:rPr lang="en-US" sz="1400" dirty="0">
                <a:latin typeface="Bahnschrift Light SemiCondensed" panose="020B0502040204020203" pitchFamily="34" charset="0"/>
              </a:rPr>
              <a:t>Opportunity for stargazing and celestial observation.</a:t>
            </a:r>
          </a:p>
          <a:p>
            <a:pPr>
              <a:lnSpc>
                <a:spcPct val="90000"/>
              </a:lnSpc>
              <a:spcAft>
                <a:spcPts val="600"/>
              </a:spcAft>
            </a:pPr>
            <a:r>
              <a:rPr lang="en-US" sz="1400" b="1" dirty="0">
                <a:latin typeface="Bahnschrift Light SemiCondensed" panose="020B0502040204020203" pitchFamily="34" charset="0"/>
              </a:rPr>
              <a:t>Day 4: Lunar Arrival and Earthrise</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Witness the breathtaking Earthrise from the lunar surface.</a:t>
            </a:r>
          </a:p>
          <a:p>
            <a:pPr>
              <a:lnSpc>
                <a:spcPct val="90000"/>
              </a:lnSpc>
              <a:spcAft>
                <a:spcPts val="600"/>
              </a:spcAft>
            </a:pPr>
            <a:r>
              <a:rPr lang="en-US" sz="1400" dirty="0">
                <a:latin typeface="Bahnschrift Light SemiCondensed" panose="020B0502040204020203" pitchFamily="34" charset="0"/>
              </a:rPr>
              <a:t>Land at a designated lunar site, a historic location where the Apollo missions once explored.</a:t>
            </a:r>
          </a:p>
          <a:p>
            <a:pPr>
              <a:lnSpc>
                <a:spcPct val="90000"/>
              </a:lnSpc>
              <a:spcAft>
                <a:spcPts val="600"/>
              </a:spcAft>
            </a:pPr>
            <a:r>
              <a:rPr lang="en-US" sz="1400" b="1" dirty="0">
                <a:latin typeface="Bahnschrift Light SemiCondensed" panose="020B0502040204020203" pitchFamily="34" charset="0"/>
              </a:rPr>
              <a:t>Day 5-7: Lunar Exploration</a:t>
            </a:r>
            <a:endParaRPr lang="en-US" sz="1400" dirty="0">
              <a:latin typeface="Bahnschrift Light SemiCondensed" panose="020B0502040204020203" pitchFamily="34" charset="0"/>
            </a:endParaRPr>
          </a:p>
          <a:p>
            <a:pPr>
              <a:lnSpc>
                <a:spcPct val="90000"/>
              </a:lnSpc>
              <a:spcAft>
                <a:spcPts val="600"/>
              </a:spcAft>
            </a:pPr>
            <a:r>
              <a:rPr lang="en-US" sz="1400" dirty="0">
                <a:latin typeface="Bahnschrift Light SemiCondensed" panose="020B0502040204020203" pitchFamily="34" charset="0"/>
              </a:rPr>
              <a:t>EVA (extravehicular activity) on the lunar surface.</a:t>
            </a:r>
          </a:p>
          <a:p>
            <a:pPr>
              <a:lnSpc>
                <a:spcPct val="90000"/>
              </a:lnSpc>
              <a:spcAft>
                <a:spcPts val="600"/>
              </a:spcAft>
            </a:pPr>
            <a:r>
              <a:rPr lang="en-US" sz="1400" dirty="0">
                <a:latin typeface="Bahnschrift Light SemiCondensed" panose="020B0502040204020203" pitchFamily="34" charset="0"/>
              </a:rPr>
              <a:t>Explore the historic landing site, collect lunar samples, and conduct experiments.</a:t>
            </a:r>
          </a:p>
          <a:p>
            <a:pPr>
              <a:lnSpc>
                <a:spcPct val="90000"/>
              </a:lnSpc>
              <a:spcAft>
                <a:spcPts val="600"/>
              </a:spcAft>
            </a:pPr>
            <a:r>
              <a:rPr lang="en-US" sz="1400" dirty="0">
                <a:latin typeface="Bahnschrift Light SemiCondensed" panose="020B0502040204020203" pitchFamily="34" charset="0"/>
              </a:rPr>
              <a:t>Enjoy lunar camping for a truly unique experience.</a:t>
            </a:r>
          </a:p>
        </p:txBody>
      </p:sp>
      <p:sp>
        <p:nvSpPr>
          <p:cNvPr id="2" name="TextBox 1">
            <a:extLst>
              <a:ext uri="{FF2B5EF4-FFF2-40B4-BE49-F238E27FC236}">
                <a16:creationId xmlns:a16="http://schemas.microsoft.com/office/drawing/2014/main" id="{CE98430F-BA0F-403C-A183-1E7A6C776D89}"/>
              </a:ext>
            </a:extLst>
          </p:cNvPr>
          <p:cNvSpPr txBox="1"/>
          <p:nvPr/>
        </p:nvSpPr>
        <p:spPr>
          <a:xfrm>
            <a:off x="5638800" y="2971800"/>
            <a:ext cx="914400" cy="914400"/>
          </a:xfrm>
          <a:prstGeom prst="rect">
            <a:avLst/>
          </a:prstGeom>
          <a:noFill/>
        </p:spPr>
        <p:txBody>
          <a:bodyPr wrap="square" rtlCol="0">
            <a:spAutoFit/>
          </a:bodyPr>
          <a:lstStyle/>
          <a:p>
            <a:endParaRPr lang="en-IN" dirty="0"/>
          </a:p>
        </p:txBody>
      </p:sp>
    </p:spTree>
    <p:extLst>
      <p:ext uri="{BB962C8B-B14F-4D97-AF65-F5344CB8AC3E}">
        <p14:creationId xmlns:p14="http://schemas.microsoft.com/office/powerpoint/2010/main" val="17376462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3BCFD75-140F-4D82-A7E4-753AFD085C53}"/>
              </a:ext>
            </a:extLst>
          </p:cNvPr>
          <p:cNvPicPr>
            <a:picLocks noChangeAspect="1"/>
          </p:cNvPicPr>
          <p:nvPr/>
        </p:nvPicPr>
        <p:blipFill rotWithShape="1">
          <a:blip r:embed="rId2"/>
          <a:srcRect t="3678" b="1758"/>
          <a:stretch/>
        </p:blipFill>
        <p:spPr>
          <a:xfrm>
            <a:off x="2867262" y="10"/>
            <a:ext cx="9669642" cy="6857990"/>
          </a:xfrm>
          <a:prstGeom prst="rect">
            <a:avLst/>
          </a:prstGeom>
        </p:spPr>
      </p:pic>
      <p:sp>
        <p:nvSpPr>
          <p:cNvPr id="10" name="Rectangle 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62AB1FED-6FBA-4241-9234-B219E992485E}"/>
              </a:ext>
            </a:extLst>
          </p:cNvPr>
          <p:cNvSpPr txBox="1"/>
          <p:nvPr/>
        </p:nvSpPr>
        <p:spPr>
          <a:xfrm>
            <a:off x="0" y="0"/>
            <a:ext cx="4700337" cy="6858000"/>
          </a:xfrm>
          <a:prstGeom prst="rect">
            <a:avLst/>
          </a:prstGeom>
        </p:spPr>
        <p:txBody>
          <a:bodyPr vert="horz" lIns="91440" tIns="45720" rIns="91440" bIns="45720" rtlCol="0">
            <a:normAutofit fontScale="85000" lnSpcReduction="10000"/>
          </a:bodyPr>
          <a:lstStyle/>
          <a:p>
            <a:pPr>
              <a:lnSpc>
                <a:spcPct val="90000"/>
              </a:lnSpc>
              <a:spcAft>
                <a:spcPts val="600"/>
              </a:spcAft>
            </a:pPr>
            <a:r>
              <a:rPr lang="en-US" b="1" dirty="0">
                <a:latin typeface="Bahnschrift Light SemiCondensed" panose="020B0502040204020203" pitchFamily="34" charset="0"/>
              </a:rPr>
              <a:t>Day 8: Departure to Lunar Canyon</a:t>
            </a:r>
            <a:endParaRPr lang="en-US" dirty="0">
              <a:latin typeface="Bahnschrift Light SemiCondensed" panose="020B0502040204020203" pitchFamily="34" charset="0"/>
            </a:endParaRPr>
          </a:p>
          <a:p>
            <a:pPr>
              <a:lnSpc>
                <a:spcPct val="90000"/>
              </a:lnSpc>
              <a:spcAft>
                <a:spcPts val="600"/>
              </a:spcAft>
            </a:pPr>
            <a:r>
              <a:rPr lang="en-US" dirty="0">
                <a:latin typeface="Bahnschrift Light SemiCondensed" panose="020B0502040204020203" pitchFamily="34" charset="0"/>
              </a:rPr>
              <a:t>Launch from the Apollo landing site towards a lunar canyon.</a:t>
            </a:r>
          </a:p>
          <a:p>
            <a:pPr>
              <a:lnSpc>
                <a:spcPct val="90000"/>
              </a:lnSpc>
              <a:spcAft>
                <a:spcPts val="600"/>
              </a:spcAft>
            </a:pPr>
            <a:r>
              <a:rPr lang="en-US" dirty="0">
                <a:latin typeface="Bahnschrift Light SemiCondensed" panose="020B0502040204020203" pitchFamily="34" charset="0"/>
              </a:rPr>
              <a:t>Enjoy panoramic views of the lunar landscape during transit.</a:t>
            </a:r>
          </a:p>
          <a:p>
            <a:pPr>
              <a:lnSpc>
                <a:spcPct val="90000"/>
              </a:lnSpc>
              <a:spcAft>
                <a:spcPts val="600"/>
              </a:spcAft>
            </a:pPr>
            <a:r>
              <a:rPr lang="en-US" b="1" dirty="0">
                <a:latin typeface="Bahnschrift Light SemiCondensed" panose="020B0502040204020203" pitchFamily="34" charset="0"/>
              </a:rPr>
              <a:t>Day 9-11: Lunar Canyon Exploration</a:t>
            </a:r>
            <a:endParaRPr lang="en-US" dirty="0">
              <a:latin typeface="Bahnschrift Light SemiCondensed" panose="020B0502040204020203" pitchFamily="34" charset="0"/>
            </a:endParaRPr>
          </a:p>
          <a:p>
            <a:pPr>
              <a:lnSpc>
                <a:spcPct val="90000"/>
              </a:lnSpc>
              <a:spcAft>
                <a:spcPts val="600"/>
              </a:spcAft>
            </a:pPr>
            <a:r>
              <a:rPr lang="en-US" dirty="0">
                <a:latin typeface="Bahnschrift Light SemiCondensed" panose="020B0502040204020203" pitchFamily="34" charset="0"/>
              </a:rPr>
              <a:t>Land near a lunar canyon and descend into its depths.</a:t>
            </a:r>
          </a:p>
          <a:p>
            <a:pPr>
              <a:lnSpc>
                <a:spcPct val="90000"/>
              </a:lnSpc>
              <a:spcAft>
                <a:spcPts val="600"/>
              </a:spcAft>
            </a:pPr>
            <a:r>
              <a:rPr lang="en-US" dirty="0">
                <a:latin typeface="Bahnschrift Light SemiCondensed" panose="020B0502040204020203" pitchFamily="34" charset="0"/>
              </a:rPr>
              <a:t>Conduct geological studies, rover excursions, and lunar hikes along the canyon rim.</a:t>
            </a:r>
          </a:p>
          <a:p>
            <a:pPr>
              <a:lnSpc>
                <a:spcPct val="90000"/>
              </a:lnSpc>
              <a:spcAft>
                <a:spcPts val="600"/>
              </a:spcAft>
            </a:pPr>
            <a:r>
              <a:rPr lang="en-US" b="1" dirty="0">
                <a:latin typeface="Bahnschrift Light SemiCondensed" panose="020B0502040204020203" pitchFamily="34" charset="0"/>
              </a:rPr>
              <a:t>Day 12: Lunar Volcano Visit</a:t>
            </a:r>
            <a:endParaRPr lang="en-US" dirty="0">
              <a:latin typeface="Bahnschrift Light SemiCondensed" panose="020B0502040204020203" pitchFamily="34" charset="0"/>
            </a:endParaRPr>
          </a:p>
          <a:p>
            <a:pPr>
              <a:lnSpc>
                <a:spcPct val="90000"/>
              </a:lnSpc>
              <a:spcAft>
                <a:spcPts val="600"/>
              </a:spcAft>
            </a:pPr>
            <a:r>
              <a:rPr lang="en-US" dirty="0">
                <a:latin typeface="Bahnschrift Light SemiCondensed" panose="020B0502040204020203" pitchFamily="34" charset="0"/>
              </a:rPr>
              <a:t>Travel to a region near a dormant lunar volcano.</a:t>
            </a:r>
          </a:p>
          <a:p>
            <a:pPr>
              <a:lnSpc>
                <a:spcPct val="90000"/>
              </a:lnSpc>
              <a:spcAft>
                <a:spcPts val="600"/>
              </a:spcAft>
            </a:pPr>
            <a:r>
              <a:rPr lang="en-US" dirty="0">
                <a:latin typeface="Bahnschrift Light SemiCondensed" panose="020B0502040204020203" pitchFamily="34" charset="0"/>
              </a:rPr>
              <a:t>Explore the volcanic terrain and study lunar geology.</a:t>
            </a:r>
          </a:p>
          <a:p>
            <a:pPr>
              <a:lnSpc>
                <a:spcPct val="90000"/>
              </a:lnSpc>
              <a:spcAft>
                <a:spcPts val="600"/>
              </a:spcAft>
            </a:pPr>
            <a:r>
              <a:rPr lang="en-US" b="1" dirty="0">
                <a:latin typeface="Bahnschrift Light SemiCondensed" panose="020B0502040204020203" pitchFamily="34" charset="0"/>
              </a:rPr>
              <a:t>Day 13-15: Lunar Summit Ascent</a:t>
            </a:r>
            <a:endParaRPr lang="en-US" dirty="0">
              <a:latin typeface="Bahnschrift Light SemiCondensed" panose="020B0502040204020203" pitchFamily="34" charset="0"/>
            </a:endParaRPr>
          </a:p>
          <a:p>
            <a:pPr>
              <a:lnSpc>
                <a:spcPct val="90000"/>
              </a:lnSpc>
              <a:spcAft>
                <a:spcPts val="600"/>
              </a:spcAft>
            </a:pPr>
            <a:r>
              <a:rPr lang="en-US" dirty="0">
                <a:latin typeface="Bahnschrift Light SemiCondensed" panose="020B0502040204020203" pitchFamily="34" charset="0"/>
              </a:rPr>
              <a:t>Ascend the lunar volcano with the support of our experienced guides.</a:t>
            </a:r>
          </a:p>
          <a:p>
            <a:pPr>
              <a:lnSpc>
                <a:spcPct val="90000"/>
              </a:lnSpc>
              <a:spcAft>
                <a:spcPts val="600"/>
              </a:spcAft>
            </a:pPr>
            <a:r>
              <a:rPr lang="en-US" dirty="0">
                <a:latin typeface="Bahnschrift Light SemiCondensed" panose="020B0502040204020203" pitchFamily="34" charset="0"/>
              </a:rPr>
              <a:t>Reach the summit for unparalleled views of the Moon and Earth.</a:t>
            </a:r>
          </a:p>
          <a:p>
            <a:pPr>
              <a:lnSpc>
                <a:spcPct val="90000"/>
              </a:lnSpc>
              <a:spcAft>
                <a:spcPts val="600"/>
              </a:spcAft>
            </a:pPr>
            <a:r>
              <a:rPr lang="en-US" dirty="0">
                <a:latin typeface="Bahnschrift Light SemiCondensed" panose="020B0502040204020203" pitchFamily="34" charset="0"/>
              </a:rPr>
              <a:t>Conduct scientific research on lunar volcanic activity.</a:t>
            </a:r>
          </a:p>
          <a:p>
            <a:pPr>
              <a:lnSpc>
                <a:spcPct val="90000"/>
              </a:lnSpc>
              <a:spcAft>
                <a:spcPts val="600"/>
              </a:spcAft>
            </a:pPr>
            <a:r>
              <a:rPr lang="en-US" b="1" dirty="0">
                <a:latin typeface="Bahnschrift Light SemiCondensed" panose="020B0502040204020203" pitchFamily="34" charset="0"/>
              </a:rPr>
              <a:t>Day 16: Return to Earth</a:t>
            </a:r>
            <a:endParaRPr lang="en-US" dirty="0">
              <a:latin typeface="Bahnschrift Light SemiCondensed" panose="020B0502040204020203" pitchFamily="34" charset="0"/>
            </a:endParaRPr>
          </a:p>
          <a:p>
            <a:pPr>
              <a:lnSpc>
                <a:spcPct val="90000"/>
              </a:lnSpc>
              <a:spcAft>
                <a:spcPts val="600"/>
              </a:spcAft>
            </a:pPr>
            <a:r>
              <a:rPr lang="en-US" dirty="0">
                <a:latin typeface="Bahnschrift Light SemiCondensed" panose="020B0502040204020203" pitchFamily="34" charset="0"/>
              </a:rPr>
              <a:t>Depart from the lunar surface and initiate the journey back to Earth.</a:t>
            </a:r>
          </a:p>
          <a:p>
            <a:pPr>
              <a:lnSpc>
                <a:spcPct val="90000"/>
              </a:lnSpc>
              <a:spcAft>
                <a:spcPts val="600"/>
              </a:spcAft>
            </a:pPr>
            <a:r>
              <a:rPr lang="en-US" dirty="0">
                <a:latin typeface="Bahnschrift Light SemiCondensed" panose="020B0502040204020203" pitchFamily="34" charset="0"/>
              </a:rPr>
              <a:t>Reflect on your lunar adventure during the return trip.</a:t>
            </a:r>
          </a:p>
          <a:p>
            <a:pPr>
              <a:lnSpc>
                <a:spcPct val="90000"/>
              </a:lnSpc>
              <a:spcAft>
                <a:spcPts val="600"/>
              </a:spcAft>
            </a:pPr>
            <a:r>
              <a:rPr lang="en-US" b="1" dirty="0">
                <a:latin typeface="Bahnschrift Light SemiCondensed" panose="020B0502040204020203" pitchFamily="34" charset="0"/>
              </a:rPr>
              <a:t>Day 17-18: Transit Back to Earth</a:t>
            </a:r>
            <a:endParaRPr lang="en-US" dirty="0">
              <a:latin typeface="Bahnschrift Light SemiCondensed" panose="020B0502040204020203" pitchFamily="34" charset="0"/>
            </a:endParaRPr>
          </a:p>
          <a:p>
            <a:pPr>
              <a:lnSpc>
                <a:spcPct val="90000"/>
              </a:lnSpc>
              <a:spcAft>
                <a:spcPts val="600"/>
              </a:spcAft>
            </a:pPr>
            <a:r>
              <a:rPr lang="en-US" dirty="0">
                <a:latin typeface="Bahnschrift Light SemiCondensed" panose="020B0502040204020203" pitchFamily="34" charset="0"/>
              </a:rPr>
              <a:t>Debriefing and sharing of experiences with fellow travelers.</a:t>
            </a:r>
          </a:p>
          <a:p>
            <a:pPr>
              <a:lnSpc>
                <a:spcPct val="90000"/>
              </a:lnSpc>
              <a:spcAft>
                <a:spcPts val="600"/>
              </a:spcAft>
            </a:pPr>
            <a:r>
              <a:rPr lang="en-US" dirty="0">
                <a:latin typeface="Bahnschrift Light SemiCondensed" panose="020B0502040204020203" pitchFamily="34" charset="0"/>
              </a:rPr>
              <a:t>Final stargazing and celestial observations.</a:t>
            </a:r>
          </a:p>
          <a:p>
            <a:pPr>
              <a:lnSpc>
                <a:spcPct val="90000"/>
              </a:lnSpc>
              <a:spcAft>
                <a:spcPts val="600"/>
              </a:spcAft>
            </a:pPr>
            <a:r>
              <a:rPr lang="en-US" b="1" dirty="0">
                <a:latin typeface="Bahnschrift Light SemiCondensed" panose="020B0502040204020203" pitchFamily="34" charset="0"/>
              </a:rPr>
              <a:t>Day 19: Arrival Back on Earth</a:t>
            </a:r>
            <a:endParaRPr lang="en-US" dirty="0">
              <a:latin typeface="Bahnschrift Light SemiCondensed" panose="020B0502040204020203" pitchFamily="34" charset="0"/>
            </a:endParaRPr>
          </a:p>
          <a:p>
            <a:pPr>
              <a:lnSpc>
                <a:spcPct val="90000"/>
              </a:lnSpc>
              <a:spcAft>
                <a:spcPts val="600"/>
              </a:spcAft>
            </a:pPr>
            <a:r>
              <a:rPr lang="en-US" dirty="0">
                <a:latin typeface="Bahnschrift Light SemiCondensed" panose="020B0502040204020203" pitchFamily="34" charset="0"/>
              </a:rPr>
              <a:t>Reentry and landing on Earth, marking the end of your extraordinary Lunar Getaway.</a:t>
            </a:r>
          </a:p>
          <a:p>
            <a:pPr indent="-228600">
              <a:lnSpc>
                <a:spcPct val="90000"/>
              </a:lnSpc>
              <a:spcAft>
                <a:spcPts val="600"/>
              </a:spcAft>
              <a:buFont typeface="Arial" panose="020B0604020202020204" pitchFamily="34" charset="0"/>
              <a:buChar char="•"/>
            </a:pPr>
            <a:endParaRPr lang="en-US" sz="500" dirty="0"/>
          </a:p>
        </p:txBody>
      </p:sp>
    </p:spTree>
    <p:extLst>
      <p:ext uri="{BB962C8B-B14F-4D97-AF65-F5344CB8AC3E}">
        <p14:creationId xmlns:p14="http://schemas.microsoft.com/office/powerpoint/2010/main" val="41584171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2145</Words>
  <Application>Microsoft Office PowerPoint</Application>
  <PresentationFormat>Widescreen</PresentationFormat>
  <Paragraphs>180</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Bahnschrift Light SemiCondensed</vt:lpstr>
      <vt:lpstr>Calibri</vt:lpstr>
      <vt:lpstr>Calibri Light</vt:lpstr>
      <vt:lpstr>Perpetua Titling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ATHUL</dc:creator>
  <cp:lastModifiedBy>ATHUL</cp:lastModifiedBy>
  <cp:revision>1</cp:revision>
  <dcterms:created xsi:type="dcterms:W3CDTF">2023-10-08T05:54:31Z</dcterms:created>
  <dcterms:modified xsi:type="dcterms:W3CDTF">2023-10-08T05:55:17Z</dcterms:modified>
</cp:coreProperties>
</file>